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3"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454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introductions (5 min). Open with the purpose: every adult in this room will leave knowing what they must report, how fast, to whom, and in what words. State plainly that mandated reporting is a legal duty that belongs to the individual who has the suspicion — it cannot be delegated to a supervisor, and it does not require proof.</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quickly (2 min). Flag the two that generate the most questions in practice: the reasonable-cause standard, and what to do when the alleged offender works here.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Preview the arc (1 min). Tell participants that Section 4 is the one they will most need and least expect, and that scenarios come at the end.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the duty before the indicators. Staff who are unsure of the standard hesitate, and hesitation is what the clock punishes.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neglect figure to correct the room's mental image (3 min): most staff picture bruises, but the majority of substantiated cases are neglect — the slow, quiet, cumulative kind that is easy to explain away. Note also that these are only the cases that were reported and substantiated.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timeframe out loud twice (4 min). The most common compliance failure is not refusal to report — it is a delay of two or three days while staff "gather more information." Note for multi-state programs that timeframes and reporter lists differ by state, and that every site should post its own on the wall. Citation: O.C.G.A. § 19-7-5.</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prevents the most common failure mode (5 min). Staff investigate because they fear making a wrong report; the fear is misplaced, because deciding what is founded is the agency's job and good-faith reports are protected. Say clearly: you are not the investigator, you are the reporter.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from law to recognition. Emphasize patterns, explanations that do not fit, and the child's own words.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the most time on the neglect card (5 min). Neglect is the most common finding nationally and the most likely to be explained away as poverty. The distinction to teach: poverty alone is not neglect, but a child without food, supervision, or medical care is a child at risk regardless of the reason — report, and refer the family for concrete support at the same time.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hardest truth in this section (5 min): most children who are sexually abused show no physical sign, and most disclose late, partially, and to someone they have already tested with a smaller secret. That is why the response to a first partial disclosure matters so much — the next slide covers it.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two participants read the "I believe you / this is not your fault / I can't keep this to myself" lines aloud (5 min). Explain the reason for the no-interview rule in practical terms: a well-meaning staff member asking leading questions can make a case unprosecutable and force a child through repeated retellings.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of these six they have heard in a staff room (5 min). Do not shame the barriers — they are real and human. The point is that each one has an answer, and that the answer is always the same: make the call.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mechanics: the call, the information, the documentation. This is the section people forget under stress.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six steps and name the two that get skipped (4 min): writing it down before calling, and recording the intake reference number afterward. Both matter months later when memory has faded and someone asks what was reported and when.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find and save their state hotline number in their phones right now (3 min). For Georgia: 1-855-422-4453. Emphasize the card — incomplete information is expected and is never a reason to miss the 24-hour window.</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the right-hand column is not only unprofessional but actively harmful (4 min): conclusions in a file follow a family for years, and "handled internally" is the sentence that appears in every serious licensing finding. Records can be subpoenaed — write what you would be comfortable reading aloud in court.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hard cases — internal allegations, ORR-funded programs, and children who ask you not to tell.</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people remember (5 min). Say it plainly: if someone in authority tells you not to call, you call anyway, and you write down who told you not to. Name the designated NCYS official and the escalation path out loud, and put both on the handout.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section factual (4 min). Staff in ORR-funded programs routinely assume one filing covers both obligations — it does not. Reference: ORR Unaccompanied Children Bureau Policy Guide, Section 6. Verify current submission channels with your program director before each delivery.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section by asking which of these seven is weakest in your setting (4 min). Programs that address small boundary crossings early rarely reach the point of a serious allegation.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all three are reportable (12 min). A — the bruise location and the repeat pattern; the explanation does not fit a curved facial bruise. B — indicators of trafficking and exploitation; her request not to tell does not change the duty. C — a past allegation against staff at another program is still reportable, to the hotline and to that program's licensing body, and the youth must not be re-interviewed. Give groups 7 minutes and debrief for 5.</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section on the card (4 min). Staff fear losing the relationship with the child more than they fear the paperwork. The answer is not to avoid the report but to be honest before, during, and after it.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5 minutes, then take answers aloud (8 min). Question 6 is the one to collect in writing; read two or three responses and correct any conclusion language in the room.</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answer briefly (4 min). If the room disagreed on anything, note it for follow-up with your compliance officer rather than resolving it on the spot.</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Distribute the wallet card (2 min). Have each participant save the state hotline in their phone before leaving the room, and name the designated NCYS official aloud.</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each participant to say one thing they will do differently (2 min). Explain certificate issuance and annual refresher requirements.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7.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052560" y="-1737360"/>
            <a:ext cx="5120640" cy="5120640"/>
          </a:xfrm>
          <a:prstGeom prst="ellipse">
            <a:avLst/>
          </a:prstGeom>
          <a:solidFill>
            <a:srgbClr val="167C7E">
              <a:alpha val="28000"/>
            </a:srgbClr>
          </a:solidFill>
          <a:ln w="12700">
            <a:solidFill>
              <a:srgbClr val="167C7E">
                <a:alpha val="28000"/>
              </a:srgbClr>
            </a:solidFill>
            <a:prstDash val="solid"/>
          </a:ln>
        </p:spPr>
        <p:txBody>
          <a:bodyPr/>
          <a:lstStyle/>
          <a:p>
            <a:endParaRPr lang="en-US"/>
          </a:p>
        </p:txBody>
      </p:sp>
      <p:sp>
        <p:nvSpPr>
          <p:cNvPr id="3" name="Shape 1"/>
          <p:cNvSpPr/>
          <p:nvPr/>
        </p:nvSpPr>
        <p:spPr>
          <a:xfrm>
            <a:off x="10607040" y="4480560"/>
            <a:ext cx="3108960" cy="3108960"/>
          </a:xfrm>
          <a:prstGeom prst="ellipse">
            <a:avLst/>
          </a:prstGeom>
          <a:solidFill>
            <a:srgbClr val="E8A33D">
              <a:alpha val="32000"/>
            </a:srgbClr>
          </a:solidFill>
          <a:ln w="12700">
            <a:solidFill>
              <a:srgbClr val="E8A33D">
                <a:alpha val="32000"/>
              </a:srgbClr>
            </a:solidFill>
            <a:prstDash val="solid"/>
          </a:ln>
        </p:spPr>
        <p:txBody>
          <a:bodyPr/>
          <a:lstStyle/>
          <a:p>
            <a:endParaRPr lang="en-US"/>
          </a:p>
        </p:txBody>
      </p:sp>
      <p:sp>
        <p:nvSpPr>
          <p:cNvPr id="4" name="Text 2"/>
          <p:cNvSpPr txBox="1"/>
          <p:nvPr/>
        </p:nvSpPr>
        <p:spPr>
          <a:xfrm>
            <a:off x="566928" y="713232"/>
            <a:ext cx="7863840" cy="274320"/>
          </a:xfrm>
          <a:prstGeom prst="rect">
            <a:avLst/>
          </a:prstGeom>
          <a:noFill/>
          <a:ln/>
        </p:spPr>
        <p:txBody>
          <a:bodyPr wrap="square" lIns="0" tIns="0" rIns="0" bIns="0" rtlCol="0" anchor="ctr"/>
          <a:lstStyle/>
          <a:p>
            <a:pPr marL="0" indent="0">
              <a:buNone/>
            </a:pPr>
            <a:r>
              <a:rPr lang="en-US" sz="1200" b="1" kern="0" spc="240" dirty="0">
                <a:solidFill>
                  <a:srgbClr val="E8A33D"/>
                </a:solidFill>
                <a:latin typeface="Calibri" pitchFamily="34" charset="0"/>
                <a:ea typeface="Calibri" pitchFamily="34" charset="-122"/>
                <a:cs typeface="Calibri" pitchFamily="34" charset="-120"/>
              </a:rPr>
              <a:t>NATIONAL CHILDREN AND YOUTH SERVICES</a:t>
            </a:r>
            <a:endParaRPr lang="en-US" sz="1200" dirty="0"/>
          </a:p>
        </p:txBody>
      </p:sp>
      <p:sp>
        <p:nvSpPr>
          <p:cNvPr id="5" name="Text 3"/>
          <p:cNvSpPr txBox="1"/>
          <p:nvPr/>
        </p:nvSpPr>
        <p:spPr>
          <a:xfrm>
            <a:off x="566928" y="1005840"/>
            <a:ext cx="7863840" cy="292608"/>
          </a:xfrm>
          <a:prstGeom prst="rect">
            <a:avLst/>
          </a:prstGeom>
          <a:noFill/>
          <a:ln/>
        </p:spPr>
        <p:txBody>
          <a:bodyPr wrap="square" lIns="0" tIns="0" rIns="0" bIns="0" rtlCol="0" anchor="ctr"/>
          <a:lstStyle/>
          <a:p>
            <a:pPr marL="0" indent="0">
              <a:buNone/>
            </a:pPr>
            <a:r>
              <a:rPr lang="en-US" sz="1300" dirty="0">
                <a:solidFill>
                  <a:srgbClr val="A8C3CA"/>
                </a:solidFill>
                <a:latin typeface="Calibri" pitchFamily="34" charset="0"/>
                <a:ea typeface="Calibri" pitchFamily="34" charset="-122"/>
                <a:cs typeface="Calibri" pitchFamily="34" charset="-120"/>
              </a:rPr>
              <a:t>Community Learning Center</a:t>
            </a:r>
            <a:endParaRPr lang="en-US" sz="1300" dirty="0"/>
          </a:p>
        </p:txBody>
      </p:sp>
      <p:sp>
        <p:nvSpPr>
          <p:cNvPr id="6" name="Text 4"/>
          <p:cNvSpPr txBox="1"/>
          <p:nvPr/>
        </p:nvSpPr>
        <p:spPr>
          <a:xfrm>
            <a:off x="566928" y="1783080"/>
            <a:ext cx="8595360" cy="1828800"/>
          </a:xfrm>
          <a:prstGeom prst="rect">
            <a:avLst/>
          </a:prstGeom>
          <a:noFill/>
          <a:ln/>
        </p:spPr>
        <p:txBody>
          <a:bodyPr wrap="square" lIns="0" tIns="0" rIns="0" bIns="0" rtlCol="0" anchor="ctr"/>
          <a:lstStyle/>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Mandated Reporting</a:t>
            </a:r>
            <a:endParaRPr lang="en-US" sz="4400" dirty="0"/>
          </a:p>
        </p:txBody>
      </p:sp>
      <p:sp>
        <p:nvSpPr>
          <p:cNvPr id="7" name="Text 5"/>
          <p:cNvSpPr txBox="1"/>
          <p:nvPr/>
        </p:nvSpPr>
        <p:spPr>
          <a:xfrm>
            <a:off x="566928" y="3703320"/>
            <a:ext cx="8138160" cy="658368"/>
          </a:xfrm>
          <a:prstGeom prst="rect">
            <a:avLst/>
          </a:prstGeom>
          <a:noFill/>
          <a:ln/>
        </p:spPr>
        <p:txBody>
          <a:bodyPr wrap="square" lIns="0" tIns="0" rIns="0" bIns="0" rtlCol="0" anchor="ctr"/>
          <a:lstStyle/>
          <a:p>
            <a:pPr marL="0" indent="0">
              <a:buNone/>
            </a:pPr>
            <a:r>
              <a:rPr lang="en-US" sz="1600" dirty="0">
                <a:solidFill>
                  <a:srgbClr val="C8DADF"/>
                </a:solidFill>
                <a:latin typeface="Calibri" pitchFamily="34" charset="0"/>
                <a:ea typeface="Calibri" pitchFamily="34" charset="-122"/>
                <a:cs typeface="Calibri" pitchFamily="34" charset="-120"/>
              </a:rPr>
              <a:t>Recognizing child abuse and neglect, making the report within 24 hours, and documenting it well</a:t>
            </a:r>
            <a:endParaRPr lang="en-US" sz="1600" dirty="0"/>
          </a:p>
        </p:txBody>
      </p:sp>
      <p:sp>
        <p:nvSpPr>
          <p:cNvPr id="8" name="Shape 6"/>
          <p:cNvSpPr/>
          <p:nvPr/>
        </p:nvSpPr>
        <p:spPr>
          <a:xfrm>
            <a:off x="566928" y="4663440"/>
            <a:ext cx="1234440"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9" name="Text 7"/>
          <p:cNvSpPr txBox="1"/>
          <p:nvPr/>
        </p:nvSpPr>
        <p:spPr>
          <a:xfrm>
            <a:off x="566928" y="4663440"/>
            <a:ext cx="123444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90 minutes</a:t>
            </a:r>
            <a:endParaRPr lang="en-US" sz="1100" dirty="0"/>
          </a:p>
        </p:txBody>
      </p:sp>
      <p:sp>
        <p:nvSpPr>
          <p:cNvPr id="10" name="Shape 8"/>
          <p:cNvSpPr/>
          <p:nvPr/>
        </p:nvSpPr>
        <p:spPr>
          <a:xfrm>
            <a:off x="1947672" y="4663440"/>
            <a:ext cx="4018788"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1" name="Text 9"/>
          <p:cNvSpPr txBox="1"/>
          <p:nvPr/>
        </p:nvSpPr>
        <p:spPr>
          <a:xfrm>
            <a:off x="1947672" y="4663440"/>
            <a:ext cx="4018788"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All staff · Volunteers · Foster parents</a:t>
            </a:r>
            <a:endParaRPr lang="en-US" sz="1100" dirty="0"/>
          </a:p>
        </p:txBody>
      </p:sp>
      <p:sp>
        <p:nvSpPr>
          <p:cNvPr id="12" name="Shape 10"/>
          <p:cNvSpPr/>
          <p:nvPr/>
        </p:nvSpPr>
        <p:spPr>
          <a:xfrm>
            <a:off x="6112764" y="4663440"/>
            <a:ext cx="2674620"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3" name="Text 11"/>
          <p:cNvSpPr txBox="1"/>
          <p:nvPr/>
        </p:nvSpPr>
        <p:spPr>
          <a:xfrm>
            <a:off x="6112764" y="4663440"/>
            <a:ext cx="267462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Certificate of completion</a:t>
            </a:r>
            <a:endParaRPr lang="en-US" sz="1100" dirty="0"/>
          </a:p>
        </p:txBody>
      </p:sp>
      <p:sp>
        <p:nvSpPr>
          <p:cNvPr id="14" name="Shape 12"/>
          <p:cNvSpPr/>
          <p:nvPr/>
        </p:nvSpPr>
        <p:spPr>
          <a:xfrm>
            <a:off x="566928" y="5193792"/>
            <a:ext cx="1810512"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5" name="Text 13"/>
          <p:cNvSpPr txBox="1"/>
          <p:nvPr/>
        </p:nvSpPr>
        <p:spPr>
          <a:xfrm>
            <a:off x="566928" y="5193792"/>
            <a:ext cx="1810512"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Annual refresher</a:t>
            </a:r>
            <a:endParaRPr lang="en-US" sz="1100" dirty="0"/>
          </a:p>
        </p:txBody>
      </p:sp>
      <p:sp>
        <p:nvSpPr>
          <p:cNvPr id="16" name="Text 14"/>
          <p:cNvSpPr txBox="1"/>
          <p:nvPr/>
        </p:nvSpPr>
        <p:spPr>
          <a:xfrm>
            <a:off x="566928" y="5961888"/>
            <a:ext cx="11057839" cy="365760"/>
          </a:xfrm>
          <a:prstGeom prst="rect">
            <a:avLst/>
          </a:prstGeom>
          <a:noFill/>
          <a:ln/>
        </p:spPr>
        <p:txBody>
          <a:bodyPr wrap="square" lIns="0" tIns="0" rIns="0" bIns="0" rtlCol="0" anchor="ctr"/>
          <a:lstStyle/>
          <a:p>
            <a:pPr marL="0" indent="0">
              <a:buNone/>
            </a:pPr>
            <a:r>
              <a:rPr lang="en-US" sz="1100" dirty="0">
                <a:solidFill>
                  <a:srgbClr val="8FA8B0"/>
                </a:solidFill>
                <a:latin typeface="Calibri" pitchFamily="34" charset="0"/>
                <a:ea typeface="Calibri" pitchFamily="34" charset="-122"/>
                <a:cs typeface="Calibri" pitchFamily="34" charset="-120"/>
              </a:rPr>
              <a:t>National Children and Youth Services  ·  Community Learning Center  ·  ncyservices.org</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you will be able to do</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Learning objectives</a:t>
            </a:r>
            <a:endParaRPr lang="en-US" sz="1400" dirty="0"/>
          </a:p>
        </p:txBody>
      </p:sp>
      <p:sp>
        <p:nvSpPr>
          <p:cNvPr id="4" name="Shape 2"/>
          <p:cNvSpPr/>
          <p:nvPr/>
        </p:nvSpPr>
        <p:spPr>
          <a:xfrm>
            <a:off x="566928" y="2008632"/>
            <a:ext cx="384048" cy="384048"/>
          </a:xfrm>
          <a:prstGeom prst="ellipse">
            <a:avLst/>
          </a:prstGeom>
          <a:solidFill>
            <a:srgbClr val="EDF4F4"/>
          </a:solidFill>
          <a:ln w="12700">
            <a:solidFill>
              <a:srgbClr val="0D5C63"/>
            </a:solidFill>
            <a:prstDash val="solid"/>
          </a:ln>
        </p:spPr>
        <p:txBody>
          <a:bodyPr/>
          <a:lstStyle/>
          <a:p>
            <a:endParaRPr lang="en-US"/>
          </a:p>
        </p:txBody>
      </p:sp>
      <p:sp>
        <p:nvSpPr>
          <p:cNvPr id="5" name="Text 3"/>
          <p:cNvSpPr txBox="1"/>
          <p:nvPr/>
        </p:nvSpPr>
        <p:spPr>
          <a:xfrm>
            <a:off x="566928" y="2008632"/>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1</a:t>
            </a:r>
            <a:endParaRPr lang="en-US" sz="1200" dirty="0"/>
          </a:p>
        </p:txBody>
      </p:sp>
      <p:sp>
        <p:nvSpPr>
          <p:cNvPr id="6" name="Text 4"/>
          <p:cNvSpPr txBox="1"/>
          <p:nvPr/>
        </p:nvSpPr>
        <p:spPr>
          <a:xfrm>
            <a:off x="1133856" y="1962912"/>
            <a:ext cx="4733392" cy="867918"/>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State whether you are a mandated reporter and what your state law requires of you.</a:t>
            </a:r>
            <a:endParaRPr lang="en-US" sz="1450" dirty="0"/>
          </a:p>
        </p:txBody>
      </p:sp>
      <p:sp>
        <p:nvSpPr>
          <p:cNvPr id="7" name="Shape 5"/>
          <p:cNvSpPr/>
          <p:nvPr/>
        </p:nvSpPr>
        <p:spPr>
          <a:xfrm>
            <a:off x="566928" y="2931414"/>
            <a:ext cx="384048" cy="384048"/>
          </a:xfrm>
          <a:prstGeom prst="ellipse">
            <a:avLst/>
          </a:prstGeom>
          <a:solidFill>
            <a:srgbClr val="EDF4F4"/>
          </a:solidFill>
          <a:ln w="12700">
            <a:solidFill>
              <a:srgbClr val="0D5C63"/>
            </a:solidFill>
            <a:prstDash val="solid"/>
          </a:ln>
        </p:spPr>
        <p:txBody>
          <a:bodyPr/>
          <a:lstStyle/>
          <a:p>
            <a:endParaRPr lang="en-US"/>
          </a:p>
        </p:txBody>
      </p:sp>
      <p:sp>
        <p:nvSpPr>
          <p:cNvPr id="8" name="Text 6"/>
          <p:cNvSpPr txBox="1"/>
          <p:nvPr/>
        </p:nvSpPr>
        <p:spPr>
          <a:xfrm>
            <a:off x="566928" y="2931414"/>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2</a:t>
            </a:r>
            <a:endParaRPr lang="en-US" sz="1200" dirty="0"/>
          </a:p>
        </p:txBody>
      </p:sp>
      <p:sp>
        <p:nvSpPr>
          <p:cNvPr id="9" name="Text 7"/>
          <p:cNvSpPr txBox="1"/>
          <p:nvPr/>
        </p:nvSpPr>
        <p:spPr>
          <a:xfrm>
            <a:off x="1133856" y="2885694"/>
            <a:ext cx="4733392" cy="867918"/>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Apply the "reasonable cause to believe" standard without waiting for proof.</a:t>
            </a:r>
            <a:endParaRPr lang="en-US" sz="1450" dirty="0"/>
          </a:p>
        </p:txBody>
      </p:sp>
      <p:sp>
        <p:nvSpPr>
          <p:cNvPr id="10" name="Shape 8"/>
          <p:cNvSpPr/>
          <p:nvPr/>
        </p:nvSpPr>
        <p:spPr>
          <a:xfrm>
            <a:off x="566928" y="3854196"/>
            <a:ext cx="384048" cy="384048"/>
          </a:xfrm>
          <a:prstGeom prst="ellipse">
            <a:avLst/>
          </a:prstGeom>
          <a:solidFill>
            <a:srgbClr val="EDF4F4"/>
          </a:solidFill>
          <a:ln w="12700">
            <a:solidFill>
              <a:srgbClr val="0D5C63"/>
            </a:solidFill>
            <a:prstDash val="solid"/>
          </a:ln>
        </p:spPr>
        <p:txBody>
          <a:bodyPr/>
          <a:lstStyle/>
          <a:p>
            <a:endParaRPr lang="en-US"/>
          </a:p>
        </p:txBody>
      </p:sp>
      <p:sp>
        <p:nvSpPr>
          <p:cNvPr id="11" name="Text 9"/>
          <p:cNvSpPr txBox="1"/>
          <p:nvPr/>
        </p:nvSpPr>
        <p:spPr>
          <a:xfrm>
            <a:off x="566928" y="3854196"/>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3</a:t>
            </a:r>
            <a:endParaRPr lang="en-US" sz="1200" dirty="0"/>
          </a:p>
        </p:txBody>
      </p:sp>
      <p:sp>
        <p:nvSpPr>
          <p:cNvPr id="12" name="Text 10"/>
          <p:cNvSpPr txBox="1"/>
          <p:nvPr/>
        </p:nvSpPr>
        <p:spPr>
          <a:xfrm>
            <a:off x="1133856" y="3808476"/>
            <a:ext cx="4733392" cy="867918"/>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Recognize indicators of physical abuse, sexual abuse, neglect, emotional abuse, and exploitation.</a:t>
            </a:r>
            <a:endParaRPr lang="en-US" sz="1450" dirty="0"/>
          </a:p>
        </p:txBody>
      </p:sp>
      <p:sp>
        <p:nvSpPr>
          <p:cNvPr id="13" name="Shape 11"/>
          <p:cNvSpPr/>
          <p:nvPr/>
        </p:nvSpPr>
        <p:spPr>
          <a:xfrm>
            <a:off x="566928" y="4776978"/>
            <a:ext cx="384048" cy="384048"/>
          </a:xfrm>
          <a:prstGeom prst="ellipse">
            <a:avLst/>
          </a:prstGeom>
          <a:solidFill>
            <a:srgbClr val="EDF4F4"/>
          </a:solidFill>
          <a:ln w="12700">
            <a:solidFill>
              <a:srgbClr val="0D5C63"/>
            </a:solidFill>
            <a:prstDash val="solid"/>
          </a:ln>
        </p:spPr>
        <p:txBody>
          <a:bodyPr/>
          <a:lstStyle/>
          <a:p>
            <a:endParaRPr lang="en-US"/>
          </a:p>
        </p:txBody>
      </p:sp>
      <p:sp>
        <p:nvSpPr>
          <p:cNvPr id="14" name="Text 12"/>
          <p:cNvSpPr txBox="1"/>
          <p:nvPr/>
        </p:nvSpPr>
        <p:spPr>
          <a:xfrm>
            <a:off x="566928" y="4776978"/>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4</a:t>
            </a:r>
            <a:endParaRPr lang="en-US" sz="1200" dirty="0"/>
          </a:p>
        </p:txBody>
      </p:sp>
      <p:sp>
        <p:nvSpPr>
          <p:cNvPr id="15" name="Text 13"/>
          <p:cNvSpPr txBox="1"/>
          <p:nvPr/>
        </p:nvSpPr>
        <p:spPr>
          <a:xfrm>
            <a:off x="1133856" y="4731258"/>
            <a:ext cx="4733392" cy="867918"/>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Respond to a child's disclosure without interviewing, leading, or promising secrecy.</a:t>
            </a:r>
            <a:endParaRPr lang="en-US" sz="1450" dirty="0"/>
          </a:p>
        </p:txBody>
      </p:sp>
      <p:sp>
        <p:nvSpPr>
          <p:cNvPr id="16" name="Shape 14"/>
          <p:cNvSpPr/>
          <p:nvPr/>
        </p:nvSpPr>
        <p:spPr>
          <a:xfrm>
            <a:off x="6324448" y="2008632"/>
            <a:ext cx="384048" cy="384048"/>
          </a:xfrm>
          <a:prstGeom prst="ellipse">
            <a:avLst/>
          </a:prstGeom>
          <a:solidFill>
            <a:srgbClr val="EDF4F4"/>
          </a:solidFill>
          <a:ln w="12700">
            <a:solidFill>
              <a:srgbClr val="0D5C63"/>
            </a:solidFill>
            <a:prstDash val="solid"/>
          </a:ln>
        </p:spPr>
        <p:txBody>
          <a:bodyPr/>
          <a:lstStyle/>
          <a:p>
            <a:endParaRPr lang="en-US"/>
          </a:p>
        </p:txBody>
      </p:sp>
      <p:sp>
        <p:nvSpPr>
          <p:cNvPr id="17" name="Text 15"/>
          <p:cNvSpPr txBox="1"/>
          <p:nvPr/>
        </p:nvSpPr>
        <p:spPr>
          <a:xfrm>
            <a:off x="6324448" y="2008632"/>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5</a:t>
            </a:r>
            <a:endParaRPr lang="en-US" sz="1200" dirty="0"/>
          </a:p>
        </p:txBody>
      </p:sp>
      <p:sp>
        <p:nvSpPr>
          <p:cNvPr id="18" name="Text 16"/>
          <p:cNvSpPr txBox="1"/>
          <p:nvPr/>
        </p:nvSpPr>
        <p:spPr>
          <a:xfrm>
            <a:off x="6891376" y="1962912"/>
            <a:ext cx="4733392" cy="867918"/>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Make a report within the legal timeframe and know exactly what to have in hand when you call.</a:t>
            </a:r>
            <a:endParaRPr lang="en-US" sz="1450" dirty="0"/>
          </a:p>
        </p:txBody>
      </p:sp>
      <p:sp>
        <p:nvSpPr>
          <p:cNvPr id="19" name="Shape 17"/>
          <p:cNvSpPr/>
          <p:nvPr/>
        </p:nvSpPr>
        <p:spPr>
          <a:xfrm>
            <a:off x="6324448" y="2931414"/>
            <a:ext cx="384048" cy="384048"/>
          </a:xfrm>
          <a:prstGeom prst="ellipse">
            <a:avLst/>
          </a:prstGeom>
          <a:solidFill>
            <a:srgbClr val="EDF4F4"/>
          </a:solidFill>
          <a:ln w="12700">
            <a:solidFill>
              <a:srgbClr val="0D5C63"/>
            </a:solidFill>
            <a:prstDash val="solid"/>
          </a:ln>
        </p:spPr>
        <p:txBody>
          <a:bodyPr/>
          <a:lstStyle/>
          <a:p>
            <a:endParaRPr lang="en-US"/>
          </a:p>
        </p:txBody>
      </p:sp>
      <p:sp>
        <p:nvSpPr>
          <p:cNvPr id="20" name="Text 18"/>
          <p:cNvSpPr txBox="1"/>
          <p:nvPr/>
        </p:nvSpPr>
        <p:spPr>
          <a:xfrm>
            <a:off x="6324448" y="2931414"/>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6</a:t>
            </a:r>
            <a:endParaRPr lang="en-US" sz="1200" dirty="0"/>
          </a:p>
        </p:txBody>
      </p:sp>
      <p:sp>
        <p:nvSpPr>
          <p:cNvPr id="21" name="Text 19"/>
          <p:cNvSpPr txBox="1"/>
          <p:nvPr/>
        </p:nvSpPr>
        <p:spPr>
          <a:xfrm>
            <a:off x="6891376" y="2885694"/>
            <a:ext cx="4733392" cy="867918"/>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Write documentation that records facts and direct quotes rather than conclusions.</a:t>
            </a:r>
            <a:endParaRPr lang="en-US" sz="1450" dirty="0"/>
          </a:p>
        </p:txBody>
      </p:sp>
      <p:sp>
        <p:nvSpPr>
          <p:cNvPr id="22" name="Shape 20"/>
          <p:cNvSpPr/>
          <p:nvPr/>
        </p:nvSpPr>
        <p:spPr>
          <a:xfrm>
            <a:off x="6324448" y="3854196"/>
            <a:ext cx="384048" cy="384048"/>
          </a:xfrm>
          <a:prstGeom prst="ellipse">
            <a:avLst/>
          </a:prstGeom>
          <a:solidFill>
            <a:srgbClr val="EDF4F4"/>
          </a:solidFill>
          <a:ln w="12700">
            <a:solidFill>
              <a:srgbClr val="0D5C63"/>
            </a:solidFill>
            <a:prstDash val="solid"/>
          </a:ln>
        </p:spPr>
        <p:txBody>
          <a:bodyPr/>
          <a:lstStyle/>
          <a:p>
            <a:endParaRPr lang="en-US"/>
          </a:p>
        </p:txBody>
      </p:sp>
      <p:sp>
        <p:nvSpPr>
          <p:cNvPr id="23" name="Text 21"/>
          <p:cNvSpPr txBox="1"/>
          <p:nvPr/>
        </p:nvSpPr>
        <p:spPr>
          <a:xfrm>
            <a:off x="6324448" y="3854196"/>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7</a:t>
            </a:r>
            <a:endParaRPr lang="en-US" sz="1200" dirty="0"/>
          </a:p>
        </p:txBody>
      </p:sp>
      <p:sp>
        <p:nvSpPr>
          <p:cNvPr id="24" name="Text 22"/>
          <p:cNvSpPr txBox="1"/>
          <p:nvPr/>
        </p:nvSpPr>
        <p:spPr>
          <a:xfrm>
            <a:off x="6891376" y="3808476"/>
            <a:ext cx="4733392" cy="867918"/>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Follow the additional steps required when the alleged offender is staff, a foster parent, or a volunteer.</a:t>
            </a:r>
            <a:endParaRPr lang="en-US" sz="1450" dirty="0"/>
          </a:p>
        </p:txBody>
      </p:sp>
      <p:sp>
        <p:nvSpPr>
          <p:cNvPr id="25" name="Shape 23"/>
          <p:cNvSpPr/>
          <p:nvPr/>
        </p:nvSpPr>
        <p:spPr>
          <a:xfrm>
            <a:off x="6324448" y="4776978"/>
            <a:ext cx="384048" cy="384048"/>
          </a:xfrm>
          <a:prstGeom prst="ellipse">
            <a:avLst/>
          </a:prstGeom>
          <a:solidFill>
            <a:srgbClr val="EDF4F4"/>
          </a:solidFill>
          <a:ln w="12700">
            <a:solidFill>
              <a:srgbClr val="0D5C63"/>
            </a:solidFill>
            <a:prstDash val="solid"/>
          </a:ln>
        </p:spPr>
        <p:txBody>
          <a:bodyPr/>
          <a:lstStyle/>
          <a:p>
            <a:endParaRPr lang="en-US"/>
          </a:p>
        </p:txBody>
      </p:sp>
      <p:sp>
        <p:nvSpPr>
          <p:cNvPr id="26" name="Text 24"/>
          <p:cNvSpPr txBox="1"/>
          <p:nvPr/>
        </p:nvSpPr>
        <p:spPr>
          <a:xfrm>
            <a:off x="6324448" y="4776978"/>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8</a:t>
            </a:r>
            <a:endParaRPr lang="en-US" sz="1200" dirty="0"/>
          </a:p>
        </p:txBody>
      </p:sp>
      <p:sp>
        <p:nvSpPr>
          <p:cNvPr id="27" name="Text 25"/>
          <p:cNvSpPr txBox="1"/>
          <p:nvPr/>
        </p:nvSpPr>
        <p:spPr>
          <a:xfrm>
            <a:off x="6891376" y="4731258"/>
            <a:ext cx="4733392" cy="867918"/>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Describe what happens after a report, and what your ongoing role is with the child.</a:t>
            </a:r>
            <a:endParaRPr lang="en-US" sz="14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How the 90 minutes are spent</a:t>
            </a:r>
            <a:endParaRPr lang="en-US" sz="3200" dirty="0"/>
          </a:p>
        </p:txBody>
      </p:sp>
      <p:sp>
        <p:nvSpPr>
          <p:cNvPr id="3" name="Shape 1"/>
          <p:cNvSpPr/>
          <p:nvPr/>
        </p:nvSpPr>
        <p:spPr>
          <a:xfrm>
            <a:off x="566928" y="1723390"/>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4" name="Shape 2"/>
          <p:cNvSpPr/>
          <p:nvPr/>
        </p:nvSpPr>
        <p:spPr>
          <a:xfrm>
            <a:off x="786384" y="1796542"/>
            <a:ext cx="457200" cy="457200"/>
          </a:xfrm>
          <a:prstGeom prst="ellipse">
            <a:avLst/>
          </a:prstGeom>
          <a:solidFill>
            <a:srgbClr val="0D5C63"/>
          </a:solidFill>
          <a:ln w="12700">
            <a:solidFill>
              <a:srgbClr val="0D5C63"/>
            </a:solidFill>
            <a:prstDash val="solid"/>
          </a:ln>
        </p:spPr>
        <p:txBody>
          <a:bodyPr/>
          <a:lstStyle/>
          <a:p>
            <a:endParaRPr lang="en-US"/>
          </a:p>
        </p:txBody>
      </p:sp>
      <p:sp>
        <p:nvSpPr>
          <p:cNvPr id="5" name="Text 3"/>
          <p:cNvSpPr txBox="1"/>
          <p:nvPr/>
        </p:nvSpPr>
        <p:spPr>
          <a:xfrm>
            <a:off x="786384" y="179654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499616" y="1769110"/>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 duty</a:t>
            </a:r>
            <a:endParaRPr lang="en-US" sz="1500" dirty="0"/>
          </a:p>
        </p:txBody>
      </p:sp>
      <p:sp>
        <p:nvSpPr>
          <p:cNvPr id="7" name="Text 5"/>
          <p:cNvSpPr txBox="1"/>
          <p:nvPr/>
        </p:nvSpPr>
        <p:spPr>
          <a:xfrm>
            <a:off x="4791456" y="1769110"/>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Who reports, what standard applies, and the 24-hour clock (20 min)</a:t>
            </a:r>
            <a:endParaRPr lang="en-US" sz="1250" dirty="0"/>
          </a:p>
        </p:txBody>
      </p:sp>
      <p:sp>
        <p:nvSpPr>
          <p:cNvPr id="8" name="Shape 6"/>
          <p:cNvSpPr/>
          <p:nvPr/>
        </p:nvSpPr>
        <p:spPr>
          <a:xfrm>
            <a:off x="566928" y="2528062"/>
            <a:ext cx="11057839" cy="603504"/>
          </a:xfrm>
          <a:prstGeom prst="roundRect">
            <a:avLst>
              <a:gd name="adj" fmla="val 15152"/>
            </a:avLst>
          </a:prstGeom>
          <a:solidFill>
            <a:srgbClr val="FFFFFF"/>
          </a:solidFill>
          <a:ln w="12700">
            <a:solidFill>
              <a:srgbClr val="D8E2E4"/>
            </a:solidFill>
            <a:prstDash val="solid"/>
          </a:ln>
        </p:spPr>
        <p:txBody>
          <a:bodyPr/>
          <a:lstStyle/>
          <a:p>
            <a:endParaRPr lang="en-US"/>
          </a:p>
        </p:txBody>
      </p:sp>
      <p:sp>
        <p:nvSpPr>
          <p:cNvPr id="9" name="Shape 7"/>
          <p:cNvSpPr/>
          <p:nvPr/>
        </p:nvSpPr>
        <p:spPr>
          <a:xfrm>
            <a:off x="786384" y="2601214"/>
            <a:ext cx="457200" cy="457200"/>
          </a:xfrm>
          <a:prstGeom prst="ellipse">
            <a:avLst/>
          </a:prstGeom>
          <a:solidFill>
            <a:srgbClr val="0D5C63"/>
          </a:solidFill>
          <a:ln w="12700">
            <a:solidFill>
              <a:srgbClr val="0D5C63"/>
            </a:solidFill>
            <a:prstDash val="solid"/>
          </a:ln>
        </p:spPr>
        <p:txBody>
          <a:bodyPr/>
          <a:lstStyle/>
          <a:p>
            <a:endParaRPr lang="en-US"/>
          </a:p>
        </p:txBody>
      </p:sp>
      <p:sp>
        <p:nvSpPr>
          <p:cNvPr id="10" name="Text 8"/>
          <p:cNvSpPr txBox="1"/>
          <p:nvPr/>
        </p:nvSpPr>
        <p:spPr>
          <a:xfrm>
            <a:off x="786384" y="2601214"/>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1" name="Text 9"/>
          <p:cNvSpPr txBox="1"/>
          <p:nvPr/>
        </p:nvSpPr>
        <p:spPr>
          <a:xfrm>
            <a:off x="1499616" y="2573782"/>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Recognize</a:t>
            </a:r>
            <a:endParaRPr lang="en-US" sz="1500" dirty="0"/>
          </a:p>
        </p:txBody>
      </p:sp>
      <p:sp>
        <p:nvSpPr>
          <p:cNvPr id="12" name="Text 10"/>
          <p:cNvSpPr txBox="1"/>
          <p:nvPr/>
        </p:nvSpPr>
        <p:spPr>
          <a:xfrm>
            <a:off x="4791456" y="2573782"/>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Indicators across abuse types, and how to receive a disclosure (25 min)</a:t>
            </a:r>
            <a:endParaRPr lang="en-US" sz="1250" dirty="0"/>
          </a:p>
        </p:txBody>
      </p:sp>
      <p:sp>
        <p:nvSpPr>
          <p:cNvPr id="13" name="Shape 11"/>
          <p:cNvSpPr/>
          <p:nvPr/>
        </p:nvSpPr>
        <p:spPr>
          <a:xfrm>
            <a:off x="566928" y="3332734"/>
            <a:ext cx="11057839" cy="668020"/>
          </a:xfrm>
          <a:prstGeom prst="roundRect">
            <a:avLst>
              <a:gd name="adj" fmla="val 13688"/>
            </a:avLst>
          </a:prstGeom>
          <a:solidFill>
            <a:srgbClr val="EDF4F4"/>
          </a:solidFill>
          <a:ln w="12700">
            <a:solidFill>
              <a:srgbClr val="D8E2E4"/>
            </a:solidFill>
            <a:prstDash val="solid"/>
          </a:ln>
        </p:spPr>
        <p:txBody>
          <a:bodyPr/>
          <a:lstStyle/>
          <a:p>
            <a:endParaRPr lang="en-US"/>
          </a:p>
        </p:txBody>
      </p:sp>
      <p:sp>
        <p:nvSpPr>
          <p:cNvPr id="14" name="Shape 12"/>
          <p:cNvSpPr/>
          <p:nvPr/>
        </p:nvSpPr>
        <p:spPr>
          <a:xfrm>
            <a:off x="786384" y="3429000"/>
            <a:ext cx="475488" cy="475488"/>
          </a:xfrm>
          <a:prstGeom prst="ellipse">
            <a:avLst/>
          </a:prstGeom>
          <a:solidFill>
            <a:srgbClr val="0D5C63"/>
          </a:solidFill>
          <a:ln w="12700">
            <a:solidFill>
              <a:srgbClr val="0D5C63"/>
            </a:solidFill>
            <a:prstDash val="solid"/>
          </a:ln>
        </p:spPr>
        <p:txBody>
          <a:bodyPr/>
          <a:lstStyle/>
          <a:p>
            <a:endParaRPr lang="en-US"/>
          </a:p>
        </p:txBody>
      </p:sp>
      <p:sp>
        <p:nvSpPr>
          <p:cNvPr id="15" name="Text 13"/>
          <p:cNvSpPr txBox="1"/>
          <p:nvPr/>
        </p:nvSpPr>
        <p:spPr>
          <a:xfrm>
            <a:off x="786384" y="3429000"/>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txBox="1"/>
          <p:nvPr/>
        </p:nvSpPr>
        <p:spPr>
          <a:xfrm>
            <a:off x="1499616" y="3378454"/>
            <a:ext cx="3108960" cy="57658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Report</a:t>
            </a:r>
            <a:endParaRPr lang="en-US" sz="1500" dirty="0"/>
          </a:p>
        </p:txBody>
      </p:sp>
      <p:sp>
        <p:nvSpPr>
          <p:cNvPr id="17" name="Text 15"/>
          <p:cNvSpPr txBox="1"/>
          <p:nvPr/>
        </p:nvSpPr>
        <p:spPr>
          <a:xfrm>
            <a:off x="4791456" y="3378454"/>
            <a:ext cx="6558991" cy="576580"/>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The call, the information to have ready, and documentation that holds up (20 min)</a:t>
            </a:r>
            <a:endParaRPr lang="en-US" sz="1250" dirty="0"/>
          </a:p>
        </p:txBody>
      </p:sp>
      <p:sp>
        <p:nvSpPr>
          <p:cNvPr id="18" name="Shape 16"/>
          <p:cNvSpPr/>
          <p:nvPr/>
        </p:nvSpPr>
        <p:spPr>
          <a:xfrm>
            <a:off x="566928" y="4201922"/>
            <a:ext cx="11057839" cy="603504"/>
          </a:xfrm>
          <a:prstGeom prst="roundRect">
            <a:avLst>
              <a:gd name="adj" fmla="val 15152"/>
            </a:avLst>
          </a:prstGeom>
          <a:solidFill>
            <a:srgbClr val="FFFFFF"/>
          </a:solidFill>
          <a:ln w="12700">
            <a:solidFill>
              <a:srgbClr val="D8E2E4"/>
            </a:solidFill>
            <a:prstDash val="solid"/>
          </a:ln>
        </p:spPr>
        <p:txBody>
          <a:bodyPr/>
          <a:lstStyle/>
          <a:p>
            <a:endParaRPr lang="en-US"/>
          </a:p>
        </p:txBody>
      </p:sp>
      <p:sp>
        <p:nvSpPr>
          <p:cNvPr id="19" name="Shape 17"/>
          <p:cNvSpPr/>
          <p:nvPr/>
        </p:nvSpPr>
        <p:spPr>
          <a:xfrm>
            <a:off x="786384" y="4275074"/>
            <a:ext cx="457200" cy="457200"/>
          </a:xfrm>
          <a:prstGeom prst="ellipse">
            <a:avLst/>
          </a:prstGeom>
          <a:solidFill>
            <a:srgbClr val="0D5C63"/>
          </a:solidFill>
          <a:ln w="12700">
            <a:solidFill>
              <a:srgbClr val="0D5C63"/>
            </a:solidFill>
            <a:prstDash val="solid"/>
          </a:ln>
        </p:spPr>
        <p:txBody>
          <a:bodyPr/>
          <a:lstStyle/>
          <a:p>
            <a:endParaRPr lang="en-US"/>
          </a:p>
        </p:txBody>
      </p:sp>
      <p:sp>
        <p:nvSpPr>
          <p:cNvPr id="20" name="Text 18"/>
          <p:cNvSpPr txBox="1"/>
          <p:nvPr/>
        </p:nvSpPr>
        <p:spPr>
          <a:xfrm>
            <a:off x="786384" y="4275074"/>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1" name="Text 19"/>
          <p:cNvSpPr txBox="1"/>
          <p:nvPr/>
        </p:nvSpPr>
        <p:spPr>
          <a:xfrm>
            <a:off x="1499616" y="4247642"/>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Hard cases</a:t>
            </a:r>
            <a:endParaRPr lang="en-US" sz="1500" dirty="0"/>
          </a:p>
        </p:txBody>
      </p:sp>
      <p:sp>
        <p:nvSpPr>
          <p:cNvPr id="22" name="Text 20"/>
          <p:cNvSpPr txBox="1"/>
          <p:nvPr/>
        </p:nvSpPr>
        <p:spPr>
          <a:xfrm>
            <a:off x="4791456" y="4247642"/>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Internal allegations, ORR-funded programs, and pressure not to report (15 min)</a:t>
            </a:r>
            <a:endParaRPr lang="en-US" sz="1250" dirty="0"/>
          </a:p>
        </p:txBody>
      </p:sp>
      <p:sp>
        <p:nvSpPr>
          <p:cNvPr id="23" name="Shape 21"/>
          <p:cNvSpPr/>
          <p:nvPr/>
        </p:nvSpPr>
        <p:spPr>
          <a:xfrm>
            <a:off x="566928" y="5006594"/>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24" name="Shape 22"/>
          <p:cNvSpPr/>
          <p:nvPr/>
        </p:nvSpPr>
        <p:spPr>
          <a:xfrm>
            <a:off x="786384" y="5079746"/>
            <a:ext cx="457200" cy="457200"/>
          </a:xfrm>
          <a:prstGeom prst="ellipse">
            <a:avLst/>
          </a:prstGeom>
          <a:solidFill>
            <a:srgbClr val="0D5C63"/>
          </a:solidFill>
          <a:ln w="12700">
            <a:solidFill>
              <a:srgbClr val="0D5C63"/>
            </a:solidFill>
            <a:prstDash val="solid"/>
          </a:ln>
        </p:spPr>
        <p:txBody>
          <a:bodyPr/>
          <a:lstStyle/>
          <a:p>
            <a:endParaRPr lang="en-US"/>
          </a:p>
        </p:txBody>
      </p:sp>
      <p:sp>
        <p:nvSpPr>
          <p:cNvPr id="25" name="Text 23"/>
          <p:cNvSpPr txBox="1"/>
          <p:nvPr/>
        </p:nvSpPr>
        <p:spPr>
          <a:xfrm>
            <a:off x="786384" y="5079746"/>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6" name="Text 24"/>
          <p:cNvSpPr txBox="1"/>
          <p:nvPr/>
        </p:nvSpPr>
        <p:spPr>
          <a:xfrm>
            <a:off x="1499616" y="5052314"/>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Practice</a:t>
            </a:r>
            <a:endParaRPr lang="en-US" sz="1500" dirty="0"/>
          </a:p>
        </p:txBody>
      </p:sp>
      <p:sp>
        <p:nvSpPr>
          <p:cNvPr id="27" name="Text 25"/>
          <p:cNvSpPr txBox="1"/>
          <p:nvPr/>
        </p:nvSpPr>
        <p:spPr>
          <a:xfrm>
            <a:off x="4791456" y="5052314"/>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Scenarios, what happens after a report, and the knowledge check (10 min)</a:t>
            </a:r>
            <a:endParaRPr lang="en-US" sz="12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1</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The duty to report</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Who must report, what standard applies, and how fast</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The national picture in FY 2023</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Federal Child Maltreatment report, U.S. Department of Health and Human Services</a:t>
            </a:r>
            <a:endParaRPr lang="en-US" sz="1400" dirty="0"/>
          </a:p>
        </p:txBody>
      </p:sp>
      <p:sp>
        <p:nvSpPr>
          <p:cNvPr id="4" name="Shape 2"/>
          <p:cNvSpPr/>
          <p:nvPr/>
        </p:nvSpPr>
        <p:spPr>
          <a:xfrm>
            <a:off x="566928" y="1947672"/>
            <a:ext cx="2531288" cy="2788920"/>
          </a:xfrm>
          <a:prstGeom prst="roundRect">
            <a:avLst>
              <a:gd name="adj" fmla="val 4335"/>
            </a:avLst>
          </a:prstGeom>
          <a:solidFill>
            <a:srgbClr val="0A2540"/>
          </a:solidFill>
          <a:ln w="12700">
            <a:solidFill>
              <a:srgbClr val="0A2540"/>
            </a:solidFill>
            <a:prstDash val="solid"/>
          </a:ln>
          <a:effectLst>
            <a:outerShdw blurRad="127000" dist="38100" dir="5400000" algn="bl" rotWithShape="0">
              <a:srgbClr val="0A2540">
                <a:alpha val="14000"/>
              </a:srgbClr>
            </a:outerShdw>
          </a:effectLst>
        </p:spPr>
        <p:txBody>
          <a:bodyPr/>
          <a:lstStyle/>
          <a:p>
            <a:endParaRPr lang="en-US"/>
          </a:p>
        </p:txBody>
      </p:sp>
      <p:sp>
        <p:nvSpPr>
          <p:cNvPr id="5" name="Text 3"/>
          <p:cNvSpPr txBox="1"/>
          <p:nvPr/>
        </p:nvSpPr>
        <p:spPr>
          <a:xfrm>
            <a:off x="694944" y="2331720"/>
            <a:ext cx="2275256" cy="1005840"/>
          </a:xfrm>
          <a:prstGeom prst="rect">
            <a:avLst/>
          </a:prstGeom>
          <a:noFill/>
          <a:ln/>
        </p:spPr>
        <p:txBody>
          <a:bodyPr wrap="square" lIns="0" tIns="0" rIns="0" bIns="0" rtlCol="0" anchor="ctr"/>
          <a:lstStyle/>
          <a:p>
            <a:pPr marL="0" indent="0" algn="ctr">
              <a:buNone/>
            </a:pPr>
            <a:r>
              <a:rPr lang="en-US" sz="5200" b="1" dirty="0">
                <a:solidFill>
                  <a:srgbClr val="E8A33D"/>
                </a:solidFill>
                <a:latin typeface="Cambria" pitchFamily="34" charset="0"/>
                <a:ea typeface="Cambria" pitchFamily="34" charset="-122"/>
                <a:cs typeface="Cambria" pitchFamily="34" charset="-120"/>
              </a:rPr>
              <a:t>4.4M</a:t>
            </a:r>
            <a:endParaRPr lang="en-US" sz="5200" dirty="0"/>
          </a:p>
        </p:txBody>
      </p:sp>
      <p:sp>
        <p:nvSpPr>
          <p:cNvPr id="6" name="Text 4"/>
          <p:cNvSpPr txBox="1"/>
          <p:nvPr/>
        </p:nvSpPr>
        <p:spPr>
          <a:xfrm>
            <a:off x="786384" y="3429000"/>
            <a:ext cx="2092376" cy="1097280"/>
          </a:xfrm>
          <a:prstGeom prst="rect">
            <a:avLst/>
          </a:prstGeom>
          <a:noFill/>
          <a:ln/>
        </p:spPr>
        <p:txBody>
          <a:bodyPr wrap="square" lIns="0" tIns="0" rIns="0" bIns="0" rtlCol="0" anchor="t"/>
          <a:lstStyle/>
          <a:p>
            <a:pPr marL="0" indent="0" algn="ctr">
              <a:lnSpc>
                <a:spcPct val="106000"/>
              </a:lnSpc>
              <a:buNone/>
            </a:pPr>
            <a:r>
              <a:rPr lang="en-US" sz="1250" dirty="0">
                <a:solidFill>
                  <a:srgbClr val="DCE8EB"/>
                </a:solidFill>
                <a:latin typeface="Calibri" pitchFamily="34" charset="0"/>
                <a:ea typeface="Calibri" pitchFamily="34" charset="-122"/>
                <a:cs typeface="Calibri" pitchFamily="34" charset="-120"/>
              </a:rPr>
              <a:t>referrals alleging maltreatment received by CPS agencies nationally</a:t>
            </a:r>
            <a:endParaRPr lang="en-US" sz="1250" dirty="0"/>
          </a:p>
        </p:txBody>
      </p:sp>
      <p:sp>
        <p:nvSpPr>
          <p:cNvPr id="7" name="Shape 5"/>
          <p:cNvSpPr/>
          <p:nvPr/>
        </p:nvSpPr>
        <p:spPr>
          <a:xfrm>
            <a:off x="3409112" y="1947672"/>
            <a:ext cx="2531288" cy="2788920"/>
          </a:xfrm>
          <a:prstGeom prst="roundRect">
            <a:avLst>
              <a:gd name="adj" fmla="val 4335"/>
            </a:avLst>
          </a:prstGeom>
          <a:solidFill>
            <a:srgbClr val="0A2540"/>
          </a:solidFill>
          <a:ln w="12700">
            <a:solidFill>
              <a:srgbClr val="0A2540"/>
            </a:solidFill>
            <a:prstDash val="solid"/>
          </a:ln>
          <a:effectLst>
            <a:outerShdw blurRad="127000" dist="38100" dir="5400000" algn="bl" rotWithShape="0">
              <a:srgbClr val="0A2540">
                <a:alpha val="14000"/>
              </a:srgbClr>
            </a:outerShdw>
          </a:effectLst>
        </p:spPr>
        <p:txBody>
          <a:bodyPr/>
          <a:lstStyle/>
          <a:p>
            <a:endParaRPr lang="en-US"/>
          </a:p>
        </p:txBody>
      </p:sp>
      <p:sp>
        <p:nvSpPr>
          <p:cNvPr id="8" name="Text 6"/>
          <p:cNvSpPr txBox="1"/>
          <p:nvPr/>
        </p:nvSpPr>
        <p:spPr>
          <a:xfrm>
            <a:off x="3537128" y="2331720"/>
            <a:ext cx="2275256" cy="1005840"/>
          </a:xfrm>
          <a:prstGeom prst="rect">
            <a:avLst/>
          </a:prstGeom>
          <a:noFill/>
          <a:ln/>
        </p:spPr>
        <p:txBody>
          <a:bodyPr wrap="square" lIns="0" tIns="0" rIns="0" bIns="0" rtlCol="0" anchor="ctr"/>
          <a:lstStyle/>
          <a:p>
            <a:pPr marL="0" indent="0" algn="ctr">
              <a:buNone/>
            </a:pPr>
            <a:r>
              <a:rPr lang="en-US" sz="3600" b="1" dirty="0">
                <a:solidFill>
                  <a:srgbClr val="E8A33D"/>
                </a:solidFill>
                <a:latin typeface="Cambria" pitchFamily="34" charset="0"/>
                <a:ea typeface="Cambria" pitchFamily="34" charset="-122"/>
                <a:cs typeface="Cambria" pitchFamily="34" charset="-120"/>
              </a:rPr>
              <a:t>546,159</a:t>
            </a:r>
            <a:endParaRPr lang="en-US" sz="3600" dirty="0"/>
          </a:p>
        </p:txBody>
      </p:sp>
      <p:sp>
        <p:nvSpPr>
          <p:cNvPr id="9" name="Text 7"/>
          <p:cNvSpPr txBox="1"/>
          <p:nvPr/>
        </p:nvSpPr>
        <p:spPr>
          <a:xfrm>
            <a:off x="3628568" y="3429000"/>
            <a:ext cx="2092376" cy="1097280"/>
          </a:xfrm>
          <a:prstGeom prst="rect">
            <a:avLst/>
          </a:prstGeom>
          <a:noFill/>
          <a:ln/>
        </p:spPr>
        <p:txBody>
          <a:bodyPr wrap="square" lIns="0" tIns="0" rIns="0" bIns="0" rtlCol="0" anchor="t"/>
          <a:lstStyle/>
          <a:p>
            <a:pPr marL="0" indent="0" algn="ctr">
              <a:lnSpc>
                <a:spcPct val="106000"/>
              </a:lnSpc>
              <a:buNone/>
            </a:pPr>
            <a:r>
              <a:rPr lang="en-US" sz="1250" dirty="0">
                <a:solidFill>
                  <a:srgbClr val="DCE8EB"/>
                </a:solidFill>
                <a:latin typeface="Calibri" pitchFamily="34" charset="0"/>
                <a:ea typeface="Calibri" pitchFamily="34" charset="-122"/>
                <a:cs typeface="Calibri" pitchFamily="34" charset="-120"/>
              </a:rPr>
              <a:t>children determined to be victims of abuse or neglect</a:t>
            </a:r>
            <a:endParaRPr lang="en-US" sz="1250" dirty="0"/>
          </a:p>
        </p:txBody>
      </p:sp>
      <p:sp>
        <p:nvSpPr>
          <p:cNvPr id="10" name="Shape 8"/>
          <p:cNvSpPr/>
          <p:nvPr/>
        </p:nvSpPr>
        <p:spPr>
          <a:xfrm>
            <a:off x="6251296" y="1947672"/>
            <a:ext cx="2531288" cy="2788920"/>
          </a:xfrm>
          <a:prstGeom prst="roundRect">
            <a:avLst>
              <a:gd name="adj" fmla="val 4335"/>
            </a:avLst>
          </a:prstGeom>
          <a:solidFill>
            <a:srgbClr val="0A2540"/>
          </a:solidFill>
          <a:ln w="12700">
            <a:solidFill>
              <a:srgbClr val="0A2540"/>
            </a:solidFill>
            <a:prstDash val="solid"/>
          </a:ln>
          <a:effectLst>
            <a:outerShdw blurRad="127000" dist="38100" dir="5400000" algn="bl" rotWithShape="0">
              <a:srgbClr val="0A2540">
                <a:alpha val="14000"/>
              </a:srgbClr>
            </a:outerShdw>
          </a:effectLst>
        </p:spPr>
        <p:txBody>
          <a:bodyPr/>
          <a:lstStyle/>
          <a:p>
            <a:endParaRPr lang="en-US"/>
          </a:p>
        </p:txBody>
      </p:sp>
      <p:sp>
        <p:nvSpPr>
          <p:cNvPr id="11" name="Text 9"/>
          <p:cNvSpPr txBox="1"/>
          <p:nvPr/>
        </p:nvSpPr>
        <p:spPr>
          <a:xfrm>
            <a:off x="6379312" y="2331720"/>
            <a:ext cx="2275256" cy="1005840"/>
          </a:xfrm>
          <a:prstGeom prst="rect">
            <a:avLst/>
          </a:prstGeom>
          <a:noFill/>
          <a:ln/>
        </p:spPr>
        <p:txBody>
          <a:bodyPr wrap="square" lIns="0" tIns="0" rIns="0" bIns="0" rtlCol="0" anchor="ctr"/>
          <a:lstStyle/>
          <a:p>
            <a:pPr marL="0" indent="0" algn="ctr">
              <a:buNone/>
            </a:pPr>
            <a:r>
              <a:rPr lang="en-US" sz="5200" b="1" dirty="0">
                <a:solidFill>
                  <a:srgbClr val="E8A33D"/>
                </a:solidFill>
                <a:latin typeface="Cambria" pitchFamily="34" charset="0"/>
                <a:ea typeface="Cambria" pitchFamily="34" charset="-122"/>
                <a:cs typeface="Cambria" pitchFamily="34" charset="-120"/>
              </a:rPr>
              <a:t>64%</a:t>
            </a:r>
            <a:endParaRPr lang="en-US" sz="5200" dirty="0"/>
          </a:p>
        </p:txBody>
      </p:sp>
      <p:sp>
        <p:nvSpPr>
          <p:cNvPr id="12" name="Text 10"/>
          <p:cNvSpPr txBox="1"/>
          <p:nvPr/>
        </p:nvSpPr>
        <p:spPr>
          <a:xfrm>
            <a:off x="6470752" y="3429000"/>
            <a:ext cx="2092376" cy="1097280"/>
          </a:xfrm>
          <a:prstGeom prst="rect">
            <a:avLst/>
          </a:prstGeom>
          <a:noFill/>
          <a:ln/>
        </p:spPr>
        <p:txBody>
          <a:bodyPr wrap="square" lIns="0" tIns="0" rIns="0" bIns="0" rtlCol="0" anchor="t"/>
          <a:lstStyle/>
          <a:p>
            <a:pPr marL="0" indent="0" algn="ctr">
              <a:lnSpc>
                <a:spcPct val="106000"/>
              </a:lnSpc>
              <a:buNone/>
            </a:pPr>
            <a:r>
              <a:rPr lang="en-US" sz="1250" dirty="0">
                <a:solidFill>
                  <a:srgbClr val="DCE8EB"/>
                </a:solidFill>
                <a:latin typeface="Calibri" pitchFamily="34" charset="0"/>
                <a:ea typeface="Calibri" pitchFamily="34" charset="-122"/>
                <a:cs typeface="Calibri" pitchFamily="34" charset="-120"/>
              </a:rPr>
              <a:t>of victims experienced neglect only — the most common finding</a:t>
            </a:r>
            <a:endParaRPr lang="en-US" sz="1250" dirty="0"/>
          </a:p>
        </p:txBody>
      </p:sp>
      <p:sp>
        <p:nvSpPr>
          <p:cNvPr id="13" name="Shape 11"/>
          <p:cNvSpPr/>
          <p:nvPr/>
        </p:nvSpPr>
        <p:spPr>
          <a:xfrm>
            <a:off x="9093479" y="1947672"/>
            <a:ext cx="2531288" cy="2788920"/>
          </a:xfrm>
          <a:prstGeom prst="roundRect">
            <a:avLst>
              <a:gd name="adj" fmla="val 4335"/>
            </a:avLst>
          </a:prstGeom>
          <a:solidFill>
            <a:srgbClr val="0A2540"/>
          </a:solidFill>
          <a:ln w="12700">
            <a:solidFill>
              <a:srgbClr val="0A2540"/>
            </a:solidFill>
            <a:prstDash val="solid"/>
          </a:ln>
          <a:effectLst>
            <a:outerShdw blurRad="127000" dist="38100" dir="5400000" algn="bl" rotWithShape="0">
              <a:srgbClr val="0A2540">
                <a:alpha val="14000"/>
              </a:srgbClr>
            </a:outerShdw>
          </a:effectLst>
        </p:spPr>
        <p:txBody>
          <a:bodyPr/>
          <a:lstStyle/>
          <a:p>
            <a:endParaRPr lang="en-US"/>
          </a:p>
        </p:txBody>
      </p:sp>
      <p:sp>
        <p:nvSpPr>
          <p:cNvPr id="14" name="Text 12"/>
          <p:cNvSpPr txBox="1"/>
          <p:nvPr/>
        </p:nvSpPr>
        <p:spPr>
          <a:xfrm>
            <a:off x="9221495" y="2331720"/>
            <a:ext cx="2275256" cy="1005840"/>
          </a:xfrm>
          <a:prstGeom prst="rect">
            <a:avLst/>
          </a:prstGeom>
          <a:noFill/>
          <a:ln/>
        </p:spPr>
        <p:txBody>
          <a:bodyPr wrap="square" lIns="0" tIns="0" rIns="0" bIns="0" rtlCol="0" anchor="ctr"/>
          <a:lstStyle/>
          <a:p>
            <a:pPr marL="0" indent="0" algn="ctr">
              <a:buNone/>
            </a:pPr>
            <a:r>
              <a:rPr lang="en-US" sz="3600" b="1" dirty="0">
                <a:solidFill>
                  <a:srgbClr val="E8A33D"/>
                </a:solidFill>
                <a:latin typeface="Cambria" pitchFamily="34" charset="0"/>
                <a:ea typeface="Cambria" pitchFamily="34" charset="-122"/>
                <a:cs typeface="Cambria" pitchFamily="34" charset="-120"/>
              </a:rPr>
              <a:t>~2,000</a:t>
            </a:r>
            <a:endParaRPr lang="en-US" sz="3600" dirty="0"/>
          </a:p>
        </p:txBody>
      </p:sp>
      <p:sp>
        <p:nvSpPr>
          <p:cNvPr id="15" name="Text 13"/>
          <p:cNvSpPr txBox="1"/>
          <p:nvPr/>
        </p:nvSpPr>
        <p:spPr>
          <a:xfrm>
            <a:off x="9312935" y="3429000"/>
            <a:ext cx="2092376" cy="1097280"/>
          </a:xfrm>
          <a:prstGeom prst="rect">
            <a:avLst/>
          </a:prstGeom>
          <a:noFill/>
          <a:ln/>
        </p:spPr>
        <p:txBody>
          <a:bodyPr wrap="square" lIns="0" tIns="0" rIns="0" bIns="0" rtlCol="0" anchor="t"/>
          <a:lstStyle/>
          <a:p>
            <a:pPr marL="0" indent="0" algn="ctr">
              <a:lnSpc>
                <a:spcPct val="106000"/>
              </a:lnSpc>
              <a:buNone/>
            </a:pPr>
            <a:r>
              <a:rPr lang="en-US" sz="1250" dirty="0">
                <a:solidFill>
                  <a:srgbClr val="DCE8EB"/>
                </a:solidFill>
                <a:latin typeface="Calibri" pitchFamily="34" charset="0"/>
                <a:ea typeface="Calibri" pitchFamily="34" charset="-122"/>
                <a:cs typeface="Calibri" pitchFamily="34" charset="-120"/>
              </a:rPr>
              <a:t>children died from abuse or neglect during the year</a:t>
            </a:r>
            <a:endParaRPr lang="en-US" sz="1250" dirty="0"/>
          </a:p>
        </p:txBody>
      </p:sp>
      <p:sp>
        <p:nvSpPr>
          <p:cNvPr id="16" name="Text 14"/>
          <p:cNvSpPr txBox="1"/>
          <p:nvPr/>
        </p:nvSpPr>
        <p:spPr>
          <a:xfrm>
            <a:off x="566928" y="5010912"/>
            <a:ext cx="11057839" cy="822960"/>
          </a:xfrm>
          <a:prstGeom prst="rect">
            <a:avLst/>
          </a:prstGeom>
          <a:noFill/>
          <a:ln/>
        </p:spPr>
        <p:txBody>
          <a:bodyPr wrap="square" lIns="0" tIns="0" rIns="0" bIns="0" rtlCol="0" anchor="t"/>
          <a:lstStyle/>
          <a:p>
            <a:pPr marL="0" indent="0">
              <a:buNone/>
            </a:pPr>
            <a:r>
              <a:rPr lang="en-US" sz="1150" i="1" dirty="0">
                <a:solidFill>
                  <a:srgbClr val="5E7078"/>
                </a:solidFill>
                <a:latin typeface="Calibri" pitchFamily="34" charset="0"/>
                <a:ea typeface="Calibri" pitchFamily="34" charset="-122"/>
                <a:cs typeface="Calibri" pitchFamily="34" charset="-120"/>
              </a:rPr>
              <a:t>Source: U.S. Department of Health &amp; Human Services, Child Maltreatment 2023 (FY2023 data; victimization rate 7.4 per 1,000 children; physical abuse only 10.6%, sexual abuse only 7.5%, multiple types 11.1%).</a:t>
            </a:r>
            <a:endParaRPr lang="en-US" sz="1150" dirty="0"/>
          </a:p>
        </p:txBody>
      </p:sp>
      <p:sp>
        <p:nvSpPr>
          <p:cNvPr id="17" name="Text 1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8" name="Text 1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Who is a mandated reporter</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Georgia is used here as the example. Verify your own state's list and timeframes.</a:t>
            </a:r>
            <a:endParaRPr lang="en-US" sz="1400" dirty="0"/>
          </a:p>
        </p:txBody>
      </p:sp>
      <p:sp>
        <p:nvSpPr>
          <p:cNvPr id="4" name="Text 2"/>
          <p:cNvSpPr txBox="1"/>
          <p:nvPr/>
        </p:nvSpPr>
        <p:spPr>
          <a:xfrm>
            <a:off x="566928" y="1536192"/>
            <a:ext cx="6413547" cy="4138422"/>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Georgia law names specific categories, including physicians, nurses, dentists, psychologists, counselors, teachers, school administrators, social workers, child welfare personnel, child care personnel, and law enforcement.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Anyone may report, whether or not the law names them. The duty in this training belongs to you personally.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The duty follows the individual who forms the suspicion. Telling your supervisor does not discharge it unless your state law allows a designated reporter and the report is actually made.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Reports made in good faith carry civil and criminal immunity, even if the concern is not substantiated.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In Georgia, a person required to report who knowingly and willfully fails to do so is guilty of a misdemeanor.</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NCYS requires internal notification in addition to — never instead of — the external report.</a:t>
            </a:r>
            <a:endParaRPr lang="en-US" sz="1450" dirty="0"/>
          </a:p>
        </p:txBody>
      </p:sp>
      <p:sp>
        <p:nvSpPr>
          <p:cNvPr id="5" name="Shape 3"/>
          <p:cNvSpPr/>
          <p:nvPr/>
        </p:nvSpPr>
        <p:spPr>
          <a:xfrm>
            <a:off x="7364523" y="1536192"/>
            <a:ext cx="4260244" cy="2704084"/>
          </a:xfrm>
          <a:prstGeom prst="roundRect">
            <a:avLst>
              <a:gd name="adj" fmla="val 4058"/>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The timeframe</a:t>
            </a:r>
            <a:endParaRPr lang="en-US" sz="1700" dirty="0"/>
          </a:p>
        </p:txBody>
      </p:sp>
      <p:sp>
        <p:nvSpPr>
          <p:cNvPr id="9" name="Text 6"/>
          <p:cNvSpPr txBox="1"/>
          <p:nvPr/>
        </p:nvSpPr>
        <p:spPr>
          <a:xfrm>
            <a:off x="7693707" y="2505456"/>
            <a:ext cx="3601876" cy="1606804"/>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Report immediately, and in no case later than 24 hours from the time you have reasonable cause to believe abuse has occurred.</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The clock starts when you form the suspicion — not when the shift ends or the supervisor returns.</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The standard is suspicion, not proof</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"Reasonable cause to believe" — what it does and does not require</a:t>
            </a:r>
            <a:endParaRPr lang="en-US" sz="1400" dirty="0"/>
          </a:p>
        </p:txBody>
      </p:sp>
      <p:sp>
        <p:nvSpPr>
          <p:cNvPr id="4" name="Shape 2"/>
          <p:cNvSpPr/>
          <p:nvPr/>
        </p:nvSpPr>
        <p:spPr>
          <a:xfrm>
            <a:off x="566928" y="1536192"/>
            <a:ext cx="5346040" cy="4037076"/>
          </a:xfrm>
          <a:prstGeom prst="roundRect">
            <a:avLst>
              <a:gd name="adj" fmla="val 2718"/>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Shape 3"/>
          <p:cNvSpPr/>
          <p:nvPr/>
        </p:nvSpPr>
        <p:spPr>
          <a:xfrm>
            <a:off x="841248" y="1792224"/>
            <a:ext cx="548640" cy="548640"/>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89381" y="1940357"/>
            <a:ext cx="252374" cy="252374"/>
          </a:xfrm>
          <a:prstGeom prst="rect">
            <a:avLst/>
          </a:prstGeom>
        </p:spPr>
      </p:pic>
      <p:sp>
        <p:nvSpPr>
          <p:cNvPr id="7" name="Text 4"/>
          <p:cNvSpPr txBox="1"/>
          <p:nvPr/>
        </p:nvSpPr>
        <p:spPr>
          <a:xfrm>
            <a:off x="14996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Enough to report</a:t>
            </a:r>
            <a:endParaRPr lang="en-US" sz="1800" dirty="0"/>
          </a:p>
        </p:txBody>
      </p:sp>
      <p:sp>
        <p:nvSpPr>
          <p:cNvPr id="8" name="Text 5"/>
          <p:cNvSpPr txBox="1"/>
          <p:nvPr/>
        </p:nvSpPr>
        <p:spPr>
          <a:xfrm>
            <a:off x="877824" y="2505456"/>
            <a:ext cx="4724248" cy="2939796"/>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A child tells you something happened.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You see an injury whose explanation does not fit the injury, the child's age, or their development.</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You notice a pattern over weeks that concerns you, even if no single incident would.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Another child tells you something about a child.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You have a concern you cannot rule out and cannot stop thinking about.</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You are not sure — and the intake screener's job, not yours, is to decide what happens next.</a:t>
            </a:r>
            <a:endParaRPr lang="en-US" sz="1350" dirty="0"/>
          </a:p>
        </p:txBody>
      </p:sp>
      <p:sp>
        <p:nvSpPr>
          <p:cNvPr id="9" name="Shape 6"/>
          <p:cNvSpPr/>
          <p:nvPr/>
        </p:nvSpPr>
        <p:spPr>
          <a:xfrm>
            <a:off x="6278728" y="1536192"/>
            <a:ext cx="5346040" cy="4037076"/>
          </a:xfrm>
          <a:prstGeom prst="roundRect">
            <a:avLst>
              <a:gd name="adj" fmla="val 2718"/>
            </a:avLst>
          </a:prstGeom>
          <a:solidFill>
            <a:srgbClr val="FBEDEB"/>
          </a:solidFill>
          <a:ln w="12700">
            <a:solidFill>
              <a:srgbClr val="EFCFC9"/>
            </a:solidFill>
            <a:prstDash val="solid"/>
          </a:ln>
          <a:effectLst>
            <a:outerShdw blurRad="114300" dist="38100" dir="5400000" algn="bl" rotWithShape="0">
              <a:srgbClr val="0A2540">
                <a:alpha val="8000"/>
              </a:srgbClr>
            </a:outerShdw>
          </a:effectLst>
        </p:spPr>
        <p:txBody>
          <a:bodyPr/>
          <a:lstStyle/>
          <a:p>
            <a:endParaRPr lang="en-US"/>
          </a:p>
        </p:txBody>
      </p:sp>
      <p:sp>
        <p:nvSpPr>
          <p:cNvPr id="10" name="Shape 7"/>
          <p:cNvSpPr/>
          <p:nvPr/>
        </p:nvSpPr>
        <p:spPr>
          <a:xfrm>
            <a:off x="6553048" y="1792224"/>
            <a:ext cx="548640" cy="548640"/>
          </a:xfrm>
          <a:prstGeom prst="ellipse">
            <a:avLst/>
          </a:prstGeom>
          <a:solidFill>
            <a:srgbClr val="A2443C"/>
          </a:solidFill>
          <a:ln w="12700">
            <a:solidFill>
              <a:srgbClr val="A2443C"/>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1180" y="1940357"/>
            <a:ext cx="252374" cy="252374"/>
          </a:xfrm>
          <a:prstGeom prst="rect">
            <a:avLst/>
          </a:prstGeom>
        </p:spPr>
      </p:pic>
      <p:sp>
        <p:nvSpPr>
          <p:cNvPr id="12" name="Text 8"/>
          <p:cNvSpPr txBox="1"/>
          <p:nvPr/>
        </p:nvSpPr>
        <p:spPr>
          <a:xfrm>
            <a:off x="72114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Not required before you report</a:t>
            </a:r>
            <a:endParaRPr lang="en-US" sz="1800" dirty="0"/>
          </a:p>
        </p:txBody>
      </p:sp>
      <p:sp>
        <p:nvSpPr>
          <p:cNvPr id="13" name="Text 9"/>
          <p:cNvSpPr txBox="1"/>
          <p:nvPr/>
        </p:nvSpPr>
        <p:spPr>
          <a:xfrm>
            <a:off x="6589624" y="2505456"/>
            <a:ext cx="4724248" cy="2939796"/>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Proof, evidence, or certainty.</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A photograph, a medical opinion, or a second witness.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Interviewing the child to "make sure" before calling.</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Your supervisor's agreement, or a team meeting.</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The parent or caregiver's side of the story.</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Knowing who did it, or knowing the full history.</a:t>
            </a:r>
            <a:endParaRPr lang="en-US" sz="1350" dirty="0"/>
          </a:p>
        </p:txBody>
      </p:sp>
      <p:sp>
        <p:nvSpPr>
          <p:cNvPr id="14" name="Text 10"/>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5" name="Text 11"/>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2</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Recognizing abuse and neglect</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Physical, sexual, emotional, neglect, and exploitation</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Physical abuse and neglect</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Look for the explanation that does not fit, and for the pattern over time</a:t>
            </a:r>
            <a:endParaRPr lang="en-US" sz="1400" dirty="0"/>
          </a:p>
        </p:txBody>
      </p:sp>
      <p:sp>
        <p:nvSpPr>
          <p:cNvPr id="4" name="Shape 2"/>
          <p:cNvSpPr/>
          <p:nvPr/>
        </p:nvSpPr>
        <p:spPr>
          <a:xfrm>
            <a:off x="566928" y="1536192"/>
            <a:ext cx="5373472" cy="2091436"/>
          </a:xfrm>
          <a:prstGeom prst="roundRect">
            <a:avLst>
              <a:gd name="adj" fmla="val 52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Physical abuse — in the child</a:t>
            </a:r>
            <a:endParaRPr lang="en-US" sz="1500" dirty="0"/>
          </a:p>
        </p:txBody>
      </p:sp>
      <p:sp>
        <p:nvSpPr>
          <p:cNvPr id="8" name="Text 5"/>
          <p:cNvSpPr txBox="1"/>
          <p:nvPr/>
        </p:nvSpPr>
        <p:spPr>
          <a:xfrm>
            <a:off x="841248" y="2615184"/>
            <a:ext cx="4824832" cy="902716"/>
          </a:xfrm>
          <a:prstGeom prst="rect">
            <a:avLst/>
          </a:prstGeom>
          <a:noFill/>
          <a:ln/>
        </p:spPr>
        <p:txBody>
          <a:bodyPr wrap="square" lIns="0" tIns="0" rIns="0" bIns="0" rtlCol="0" anchor="t"/>
          <a:lstStyle/>
          <a:p>
            <a:pPr marL="0" indent="0">
              <a:lnSpc>
                <a:spcPct val="105000"/>
              </a:lnSpc>
              <a:buNone/>
            </a:pPr>
            <a:r>
              <a:rPr lang="en-US" sz="1100" dirty="0">
                <a:solidFill>
                  <a:srgbClr val="1A2B33"/>
                </a:solidFill>
                <a:latin typeface="Calibri" pitchFamily="34" charset="0"/>
                <a:ea typeface="Calibri" pitchFamily="34" charset="-122"/>
                <a:cs typeface="Calibri" pitchFamily="34" charset="-120"/>
              </a:rPr>
              <a:t>Bruises in unusual places (torso, ears, neck, cheeks, buttocks) or in patterns that resemble an object or a hand. Burns with clear edges or in a stocking or glove distribution. Injuries in a child too young to be mobile. Injuries at different stages of healing. Flinching, wearing long sleeves in hot weather, or reluctance to go home.</a:t>
            </a:r>
            <a:endParaRPr lang="en-US" sz="1100" dirty="0"/>
          </a:p>
        </p:txBody>
      </p:sp>
      <p:sp>
        <p:nvSpPr>
          <p:cNvPr id="9" name="Shape 6"/>
          <p:cNvSpPr/>
          <p:nvPr/>
        </p:nvSpPr>
        <p:spPr>
          <a:xfrm>
            <a:off x="6251296" y="1536192"/>
            <a:ext cx="5373472" cy="2091436"/>
          </a:xfrm>
          <a:prstGeom prst="roundRect">
            <a:avLst>
              <a:gd name="adj" fmla="val 52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652561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663873" y="1948769"/>
            <a:ext cx="235549" cy="235549"/>
          </a:xfrm>
          <a:prstGeom prst="rect">
            <a:avLst/>
          </a:prstGeom>
        </p:spPr>
      </p:pic>
      <p:sp>
        <p:nvSpPr>
          <p:cNvPr id="12" name="Text 8"/>
          <p:cNvSpPr txBox="1"/>
          <p:nvPr/>
        </p:nvSpPr>
        <p:spPr>
          <a:xfrm>
            <a:off x="7202272"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Physical abuse — in the account</a:t>
            </a:r>
            <a:endParaRPr lang="en-US" sz="1500" dirty="0"/>
          </a:p>
        </p:txBody>
      </p:sp>
      <p:sp>
        <p:nvSpPr>
          <p:cNvPr id="13" name="Text 9"/>
          <p:cNvSpPr txBox="1"/>
          <p:nvPr/>
        </p:nvSpPr>
        <p:spPr>
          <a:xfrm>
            <a:off x="6525616" y="2615184"/>
            <a:ext cx="4824832" cy="902716"/>
          </a:xfrm>
          <a:prstGeom prst="rect">
            <a:avLst/>
          </a:prstGeom>
          <a:noFill/>
          <a:ln/>
        </p:spPr>
        <p:txBody>
          <a:bodyPr wrap="square" lIns="0" tIns="0" rIns="0" bIns="0" rtlCol="0" anchor="t"/>
          <a:lstStyle/>
          <a:p>
            <a:pPr marL="0" indent="0">
              <a:lnSpc>
                <a:spcPct val="105000"/>
              </a:lnSpc>
              <a:buNone/>
            </a:pPr>
            <a:r>
              <a:rPr lang="en-US" sz="1100" dirty="0">
                <a:solidFill>
                  <a:srgbClr val="1A2B33"/>
                </a:solidFill>
                <a:latin typeface="Calibri" pitchFamily="34" charset="0"/>
                <a:ea typeface="Calibri" pitchFamily="34" charset="-122"/>
                <a:cs typeface="Calibri" pitchFamily="34" charset="-120"/>
              </a:rPr>
              <a:t>An explanation that does not match the injury or the child's development. A story that changes between tellings or between adults. A long unexplained delay in seeking care. Blaming a sibling or the child's own clumsiness for a severe injury. An adult who answers every question before the child can.</a:t>
            </a:r>
            <a:endParaRPr lang="en-US" sz="1100" dirty="0"/>
          </a:p>
        </p:txBody>
      </p:sp>
      <p:sp>
        <p:nvSpPr>
          <p:cNvPr id="14" name="Shape 10"/>
          <p:cNvSpPr/>
          <p:nvPr/>
        </p:nvSpPr>
        <p:spPr>
          <a:xfrm>
            <a:off x="566928" y="3938524"/>
            <a:ext cx="5373472" cy="2091436"/>
          </a:xfrm>
          <a:prstGeom prst="roundRect">
            <a:avLst>
              <a:gd name="adj" fmla="val 5247"/>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1248" y="421284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9505" y="4351101"/>
            <a:ext cx="235549" cy="235549"/>
          </a:xfrm>
          <a:prstGeom prst="rect">
            <a:avLst/>
          </a:prstGeom>
        </p:spPr>
      </p:pic>
      <p:sp>
        <p:nvSpPr>
          <p:cNvPr id="17" name="Text 12"/>
          <p:cNvSpPr txBox="1"/>
          <p:nvPr/>
        </p:nvSpPr>
        <p:spPr>
          <a:xfrm>
            <a:off x="1517904" y="419455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Neglect — physical and supervisory</a:t>
            </a:r>
            <a:endParaRPr lang="en-US" sz="1500" dirty="0"/>
          </a:p>
        </p:txBody>
      </p:sp>
      <p:sp>
        <p:nvSpPr>
          <p:cNvPr id="18" name="Text 13"/>
          <p:cNvSpPr txBox="1"/>
          <p:nvPr/>
        </p:nvSpPr>
        <p:spPr>
          <a:xfrm>
            <a:off x="841248" y="5017516"/>
            <a:ext cx="4824832" cy="902716"/>
          </a:xfrm>
          <a:prstGeom prst="rect">
            <a:avLst/>
          </a:prstGeom>
          <a:noFill/>
          <a:ln/>
        </p:spPr>
        <p:txBody>
          <a:bodyPr wrap="square" lIns="0" tIns="0" rIns="0" bIns="0" rtlCol="0" anchor="t"/>
          <a:lstStyle/>
          <a:p>
            <a:pPr marL="0" indent="0">
              <a:lnSpc>
                <a:spcPct val="105000"/>
              </a:lnSpc>
              <a:buNone/>
            </a:pPr>
            <a:r>
              <a:rPr lang="en-US" sz="1100" dirty="0">
                <a:solidFill>
                  <a:srgbClr val="1A2B33"/>
                </a:solidFill>
                <a:latin typeface="Calibri" pitchFamily="34" charset="0"/>
                <a:ea typeface="Calibri" pitchFamily="34" charset="-122"/>
                <a:cs typeface="Calibri" pitchFamily="34" charset="-120"/>
              </a:rPr>
              <a:t>Persistent hunger, untreated medical or dental conditions, clothing inadequate for the weather, chronic poor hygiene, no safe sleeping space, a young child left alone or with an unsafe caregiver, or repeated absence from school. Judge what the caregiver does with available resources — and refer for help when poverty is the driver.</a:t>
            </a:r>
            <a:endParaRPr lang="en-US" sz="1100" dirty="0"/>
          </a:p>
        </p:txBody>
      </p:sp>
      <p:sp>
        <p:nvSpPr>
          <p:cNvPr id="19" name="Shape 14"/>
          <p:cNvSpPr/>
          <p:nvPr/>
        </p:nvSpPr>
        <p:spPr>
          <a:xfrm>
            <a:off x="6251296" y="3938524"/>
            <a:ext cx="5373472" cy="2091436"/>
          </a:xfrm>
          <a:prstGeom prst="roundRect">
            <a:avLst>
              <a:gd name="adj" fmla="val 5247"/>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6525616" y="421284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663873" y="4351101"/>
            <a:ext cx="235549" cy="235549"/>
          </a:xfrm>
          <a:prstGeom prst="rect">
            <a:avLst/>
          </a:prstGeom>
        </p:spPr>
      </p:pic>
      <p:sp>
        <p:nvSpPr>
          <p:cNvPr id="22" name="Text 16"/>
          <p:cNvSpPr txBox="1"/>
          <p:nvPr/>
        </p:nvSpPr>
        <p:spPr>
          <a:xfrm>
            <a:off x="7202272" y="419455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Emotional abuse</a:t>
            </a:r>
            <a:endParaRPr lang="en-US" sz="1500" dirty="0"/>
          </a:p>
        </p:txBody>
      </p:sp>
      <p:sp>
        <p:nvSpPr>
          <p:cNvPr id="23" name="Text 17"/>
          <p:cNvSpPr txBox="1"/>
          <p:nvPr/>
        </p:nvSpPr>
        <p:spPr>
          <a:xfrm>
            <a:off x="6525616" y="5017516"/>
            <a:ext cx="4824832" cy="902716"/>
          </a:xfrm>
          <a:prstGeom prst="rect">
            <a:avLst/>
          </a:prstGeom>
          <a:noFill/>
          <a:ln/>
        </p:spPr>
        <p:txBody>
          <a:bodyPr wrap="square" lIns="0" tIns="0" rIns="0" bIns="0" rtlCol="0" anchor="t"/>
          <a:lstStyle/>
          <a:p>
            <a:pPr marL="0" indent="0">
              <a:lnSpc>
                <a:spcPct val="105000"/>
              </a:lnSpc>
              <a:buNone/>
            </a:pPr>
            <a:r>
              <a:rPr lang="en-US" sz="1100" dirty="0">
                <a:solidFill>
                  <a:srgbClr val="1A2B33"/>
                </a:solidFill>
                <a:latin typeface="Calibri" pitchFamily="34" charset="0"/>
                <a:ea typeface="Calibri" pitchFamily="34" charset="-122"/>
                <a:cs typeface="Calibri" pitchFamily="34" charset="-120"/>
              </a:rPr>
              <a:t>Constant belittling, terrorizing, scapegoating one child, or threats of abandonment. In the child: extremes of behavior, inappropriate adult or infantile behavior, delayed development, self-harm, or a flat, watchful stillness around adults. Emotional abuse is reportable in its own right, not only alongside other harm.</a:t>
            </a:r>
            <a:endParaRPr lang="en-US" sz="1100" dirty="0"/>
          </a:p>
        </p:txBody>
      </p:sp>
      <p:sp>
        <p:nvSpPr>
          <p:cNvPr id="24" name="Text 18"/>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25" name="Text 19"/>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Sexual abuse, exploitation, and trafficking</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The indicators that most often go unreported</a:t>
            </a:r>
            <a:endParaRPr lang="en-US" sz="1400" dirty="0"/>
          </a:p>
        </p:txBody>
      </p:sp>
      <p:sp>
        <p:nvSpPr>
          <p:cNvPr id="4" name="Shape 2"/>
          <p:cNvSpPr/>
          <p:nvPr/>
        </p:nvSpPr>
        <p:spPr>
          <a:xfrm>
            <a:off x="566928" y="1536192"/>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Physical signs</a:t>
            </a:r>
            <a:endParaRPr lang="en-US" sz="1500" dirty="0"/>
          </a:p>
        </p:txBody>
      </p:sp>
      <p:sp>
        <p:nvSpPr>
          <p:cNvPr id="8" name="Text 5"/>
          <p:cNvSpPr txBox="1"/>
          <p:nvPr/>
        </p:nvSpPr>
        <p:spPr>
          <a:xfrm>
            <a:off x="841248" y="2615184"/>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Difficulty walking or sitting, pain, bleeding, recurrent urinary or genital complaints, a sexually transmitted infection, or pregnancy in a young adolescent. Physical signs are frequently absent — their absence proves nothing.</a:t>
            </a:r>
            <a:endParaRPr lang="en-US" sz="1000" dirty="0"/>
          </a:p>
        </p:txBody>
      </p:sp>
      <p:sp>
        <p:nvSpPr>
          <p:cNvPr id="9" name="Shape 6"/>
          <p:cNvSpPr/>
          <p:nvPr/>
        </p:nvSpPr>
        <p:spPr>
          <a:xfrm>
            <a:off x="4356506" y="1536192"/>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463082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69084" y="1948769"/>
            <a:ext cx="235549" cy="235549"/>
          </a:xfrm>
          <a:prstGeom prst="rect">
            <a:avLst/>
          </a:prstGeom>
        </p:spPr>
      </p:pic>
      <p:sp>
        <p:nvSpPr>
          <p:cNvPr id="12" name="Text 8"/>
          <p:cNvSpPr txBox="1"/>
          <p:nvPr/>
        </p:nvSpPr>
        <p:spPr>
          <a:xfrm>
            <a:off x="5307482"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Behavioral signs</a:t>
            </a:r>
            <a:endParaRPr lang="en-US" sz="1500" dirty="0"/>
          </a:p>
        </p:txBody>
      </p:sp>
      <p:sp>
        <p:nvSpPr>
          <p:cNvPr id="13" name="Text 9"/>
          <p:cNvSpPr txBox="1"/>
          <p:nvPr/>
        </p:nvSpPr>
        <p:spPr>
          <a:xfrm>
            <a:off x="4630826" y="2615184"/>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Sexual knowledge or behavior beyond the child's age, sudden fear of a specific person or place, regression, nightmares, self-harm, running away, abrupt changes in school performance, or new secrecy about a phone or online contact.</a:t>
            </a:r>
            <a:endParaRPr lang="en-US" sz="1000" dirty="0"/>
          </a:p>
        </p:txBody>
      </p:sp>
      <p:sp>
        <p:nvSpPr>
          <p:cNvPr id="14" name="Shape 10"/>
          <p:cNvSpPr/>
          <p:nvPr/>
        </p:nvSpPr>
        <p:spPr>
          <a:xfrm>
            <a:off x="8146085" y="1536192"/>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20405"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58662" y="1948769"/>
            <a:ext cx="235549" cy="235549"/>
          </a:xfrm>
          <a:prstGeom prst="rect">
            <a:avLst/>
          </a:prstGeom>
        </p:spPr>
      </p:pic>
      <p:sp>
        <p:nvSpPr>
          <p:cNvPr id="17" name="Text 12"/>
          <p:cNvSpPr txBox="1"/>
          <p:nvPr/>
        </p:nvSpPr>
        <p:spPr>
          <a:xfrm>
            <a:off x="9097061"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 relationship</a:t>
            </a:r>
            <a:endParaRPr lang="en-US" sz="1500" dirty="0"/>
          </a:p>
        </p:txBody>
      </p:sp>
      <p:sp>
        <p:nvSpPr>
          <p:cNvPr id="18" name="Text 13"/>
          <p:cNvSpPr txBox="1"/>
          <p:nvPr/>
        </p:nvSpPr>
        <p:spPr>
          <a:xfrm>
            <a:off x="8420405" y="2615184"/>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An adult or older youth who gives one child special access, gifts, money, or private time. Attempts to be alone with a child, to communicate privately outside program channels, or to undermine the child's relationship with other adults.</a:t>
            </a:r>
            <a:endParaRPr lang="en-US" sz="1000" dirty="0"/>
          </a:p>
        </p:txBody>
      </p:sp>
      <p:sp>
        <p:nvSpPr>
          <p:cNvPr id="19" name="Shape 14"/>
          <p:cNvSpPr/>
          <p:nvPr/>
        </p:nvSpPr>
        <p:spPr>
          <a:xfrm>
            <a:off x="566928" y="3995928"/>
            <a:ext cx="3478682" cy="2148840"/>
          </a:xfrm>
          <a:prstGeom prst="roundRect">
            <a:avLst>
              <a:gd name="adj" fmla="val 5106"/>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841248" y="4270248"/>
            <a:ext cx="512064" cy="512064"/>
          </a:xfrm>
          <a:prstGeom prst="ellipse">
            <a:avLst/>
          </a:prstGeom>
          <a:solidFill>
            <a:srgbClr val="E8A33D"/>
          </a:solidFill>
          <a:ln w="12700">
            <a:solidFill>
              <a:srgbClr val="E8A33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979505" y="4408505"/>
            <a:ext cx="235549" cy="235549"/>
          </a:xfrm>
          <a:prstGeom prst="rect">
            <a:avLst/>
          </a:prstGeom>
        </p:spPr>
      </p:pic>
      <p:sp>
        <p:nvSpPr>
          <p:cNvPr id="22" name="Text 16"/>
          <p:cNvSpPr txBox="1"/>
          <p:nvPr/>
        </p:nvSpPr>
        <p:spPr>
          <a:xfrm>
            <a:off x="1517904" y="4251960"/>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Trafficking indicators</a:t>
            </a:r>
            <a:endParaRPr lang="en-US" sz="1500" dirty="0"/>
          </a:p>
        </p:txBody>
      </p:sp>
      <p:sp>
        <p:nvSpPr>
          <p:cNvPr id="23" name="Text 17"/>
          <p:cNvSpPr txBox="1"/>
          <p:nvPr/>
        </p:nvSpPr>
        <p:spPr>
          <a:xfrm>
            <a:off x="841248" y="5074920"/>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Unexplained money, a new phone, expensive items, or a controlling older "boyfriend." Scripted or inconsistent stories, tattoos or branding, repeated running, hotel or truck-stop references, or a third party who insists on speaking for the youth.</a:t>
            </a:r>
            <a:endParaRPr lang="en-US" sz="1000" dirty="0"/>
          </a:p>
        </p:txBody>
      </p:sp>
      <p:sp>
        <p:nvSpPr>
          <p:cNvPr id="24" name="Shape 18"/>
          <p:cNvSpPr/>
          <p:nvPr/>
        </p:nvSpPr>
        <p:spPr>
          <a:xfrm>
            <a:off x="4356506" y="3995928"/>
            <a:ext cx="3478682" cy="2148840"/>
          </a:xfrm>
          <a:prstGeom prst="roundRect">
            <a:avLst>
              <a:gd name="adj" fmla="val 5106"/>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25" name="Shape 19"/>
          <p:cNvSpPr/>
          <p:nvPr/>
        </p:nvSpPr>
        <p:spPr>
          <a:xfrm>
            <a:off x="4630826" y="4270248"/>
            <a:ext cx="512064" cy="512064"/>
          </a:xfrm>
          <a:prstGeom prst="ellipse">
            <a:avLst/>
          </a:prstGeom>
          <a:solidFill>
            <a:srgbClr val="E8A33D"/>
          </a:solidFill>
          <a:ln w="12700">
            <a:solidFill>
              <a:srgbClr val="E8A33D"/>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4769084" y="4408505"/>
            <a:ext cx="235549" cy="235549"/>
          </a:xfrm>
          <a:prstGeom prst="rect">
            <a:avLst/>
          </a:prstGeom>
        </p:spPr>
      </p:pic>
      <p:sp>
        <p:nvSpPr>
          <p:cNvPr id="27" name="Text 20"/>
          <p:cNvSpPr txBox="1"/>
          <p:nvPr/>
        </p:nvSpPr>
        <p:spPr>
          <a:xfrm>
            <a:off x="5307482" y="4251960"/>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Labor exploitation</a:t>
            </a:r>
            <a:endParaRPr lang="en-US" sz="1500" dirty="0"/>
          </a:p>
        </p:txBody>
      </p:sp>
      <p:sp>
        <p:nvSpPr>
          <p:cNvPr id="28" name="Text 21"/>
          <p:cNvSpPr txBox="1"/>
          <p:nvPr/>
        </p:nvSpPr>
        <p:spPr>
          <a:xfrm>
            <a:off x="4630826" y="5074920"/>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A youth working long hours or night shifts, working to repay a debt for travel or rent, handing over wages, hazardous work, or missing school to work. This is common among unaccompanied youth and is reportable.</a:t>
            </a:r>
            <a:endParaRPr lang="en-US" sz="1000" dirty="0"/>
          </a:p>
        </p:txBody>
      </p:sp>
      <p:sp>
        <p:nvSpPr>
          <p:cNvPr id="29" name="Shape 22"/>
          <p:cNvSpPr/>
          <p:nvPr/>
        </p:nvSpPr>
        <p:spPr>
          <a:xfrm>
            <a:off x="8146085" y="3995928"/>
            <a:ext cx="3478682" cy="2148840"/>
          </a:xfrm>
          <a:prstGeom prst="roundRect">
            <a:avLst>
              <a:gd name="adj" fmla="val 5106"/>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30" name="Shape 23"/>
          <p:cNvSpPr/>
          <p:nvPr/>
        </p:nvSpPr>
        <p:spPr>
          <a:xfrm>
            <a:off x="8420405" y="4270248"/>
            <a:ext cx="512064" cy="512064"/>
          </a:xfrm>
          <a:prstGeom prst="ellipse">
            <a:avLst/>
          </a:prstGeom>
          <a:solidFill>
            <a:srgbClr val="E8A33D"/>
          </a:solidFill>
          <a:ln w="12700">
            <a:solidFill>
              <a:srgbClr val="E8A33D"/>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8558662" y="4408505"/>
            <a:ext cx="235549" cy="235549"/>
          </a:xfrm>
          <a:prstGeom prst="rect">
            <a:avLst/>
          </a:prstGeom>
        </p:spPr>
      </p:pic>
      <p:sp>
        <p:nvSpPr>
          <p:cNvPr id="32" name="Text 24"/>
          <p:cNvSpPr txBox="1"/>
          <p:nvPr/>
        </p:nvSpPr>
        <p:spPr>
          <a:xfrm>
            <a:off x="9097061" y="4251960"/>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Online exploitation</a:t>
            </a:r>
            <a:endParaRPr lang="en-US" sz="1500" dirty="0"/>
          </a:p>
        </p:txBody>
      </p:sp>
      <p:sp>
        <p:nvSpPr>
          <p:cNvPr id="33" name="Text 25"/>
          <p:cNvSpPr txBox="1"/>
          <p:nvPr/>
        </p:nvSpPr>
        <p:spPr>
          <a:xfrm>
            <a:off x="8420405" y="5074920"/>
            <a:ext cx="2930042" cy="960120"/>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Adult contact through gaming or social platforms, requests for images, threats to share images (sextortion), or a youth who becomes secretive and distressed after being online. Report, and preserve — do not forward — any images.</a:t>
            </a:r>
            <a:endParaRPr lang="en-US" sz="1000" dirty="0"/>
          </a:p>
        </p:txBody>
      </p:sp>
      <p:sp>
        <p:nvSpPr>
          <p:cNvPr id="34"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35"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When a child starts to tell you</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Your job is to receive the disclosure, not to investigate it</a:t>
            </a:r>
            <a:endParaRPr lang="en-US" sz="1400" dirty="0"/>
          </a:p>
        </p:txBody>
      </p:sp>
      <p:sp>
        <p:nvSpPr>
          <p:cNvPr id="4" name="Shape 2"/>
          <p:cNvSpPr/>
          <p:nvPr/>
        </p:nvSpPr>
        <p:spPr>
          <a:xfrm>
            <a:off x="566928" y="1536192"/>
            <a:ext cx="5346040" cy="4590288"/>
          </a:xfrm>
          <a:prstGeom prst="roundRect">
            <a:avLst>
              <a:gd name="adj" fmla="val 2390"/>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Shape 3"/>
          <p:cNvSpPr/>
          <p:nvPr/>
        </p:nvSpPr>
        <p:spPr>
          <a:xfrm>
            <a:off x="841248" y="1792224"/>
            <a:ext cx="548640" cy="548640"/>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89381" y="1940357"/>
            <a:ext cx="252374" cy="252374"/>
          </a:xfrm>
          <a:prstGeom prst="rect">
            <a:avLst/>
          </a:prstGeom>
        </p:spPr>
      </p:pic>
      <p:sp>
        <p:nvSpPr>
          <p:cNvPr id="7" name="Text 4"/>
          <p:cNvSpPr txBox="1"/>
          <p:nvPr/>
        </p:nvSpPr>
        <p:spPr>
          <a:xfrm>
            <a:off x="14996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Do</a:t>
            </a:r>
            <a:endParaRPr lang="en-US" sz="1800" dirty="0"/>
          </a:p>
        </p:txBody>
      </p:sp>
      <p:sp>
        <p:nvSpPr>
          <p:cNvPr id="8" name="Text 5"/>
          <p:cNvSpPr txBox="1"/>
          <p:nvPr/>
        </p:nvSpPr>
        <p:spPr>
          <a:xfrm>
            <a:off x="877824" y="2505456"/>
            <a:ext cx="4724248" cy="3493008"/>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Stay calm, and keep your face calm. The child is reading you.</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Find privacy, and stay at the child's eye level.</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Say: "I believe you." "Thank you for telling me." "This is not your fault."</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Use open prompts only: "Tell me more about that." "And then what happened?"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Write the child's exact words down as soon as you can, in quotation marks.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Tell the child what happens next in honest, simple terms.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Report within the legal timeframe, and notify your supervisor per NCYS policy.</a:t>
            </a:r>
            <a:endParaRPr lang="en-US" sz="1350" dirty="0"/>
          </a:p>
        </p:txBody>
      </p:sp>
      <p:sp>
        <p:nvSpPr>
          <p:cNvPr id="9" name="Shape 6"/>
          <p:cNvSpPr/>
          <p:nvPr/>
        </p:nvSpPr>
        <p:spPr>
          <a:xfrm>
            <a:off x="6278728" y="1536192"/>
            <a:ext cx="5346040" cy="4590288"/>
          </a:xfrm>
          <a:prstGeom prst="roundRect">
            <a:avLst>
              <a:gd name="adj" fmla="val 2390"/>
            </a:avLst>
          </a:prstGeom>
          <a:solidFill>
            <a:srgbClr val="FBEDEB"/>
          </a:solidFill>
          <a:ln w="12700">
            <a:solidFill>
              <a:srgbClr val="EFCFC9"/>
            </a:solidFill>
            <a:prstDash val="solid"/>
          </a:ln>
          <a:effectLst>
            <a:outerShdw blurRad="114300" dist="38100" dir="5400000" algn="bl" rotWithShape="0">
              <a:srgbClr val="0A2540">
                <a:alpha val="8000"/>
              </a:srgbClr>
            </a:outerShdw>
          </a:effectLst>
        </p:spPr>
        <p:txBody>
          <a:bodyPr/>
          <a:lstStyle/>
          <a:p>
            <a:endParaRPr lang="en-US"/>
          </a:p>
        </p:txBody>
      </p:sp>
      <p:sp>
        <p:nvSpPr>
          <p:cNvPr id="10" name="Shape 7"/>
          <p:cNvSpPr/>
          <p:nvPr/>
        </p:nvSpPr>
        <p:spPr>
          <a:xfrm>
            <a:off x="6553048" y="1792224"/>
            <a:ext cx="548640" cy="548640"/>
          </a:xfrm>
          <a:prstGeom prst="ellipse">
            <a:avLst/>
          </a:prstGeom>
          <a:solidFill>
            <a:srgbClr val="A2443C"/>
          </a:solidFill>
          <a:ln w="12700">
            <a:solidFill>
              <a:srgbClr val="A2443C"/>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1180" y="1940357"/>
            <a:ext cx="252374" cy="252374"/>
          </a:xfrm>
          <a:prstGeom prst="rect">
            <a:avLst/>
          </a:prstGeom>
        </p:spPr>
      </p:pic>
      <p:sp>
        <p:nvSpPr>
          <p:cNvPr id="12" name="Text 8"/>
          <p:cNvSpPr txBox="1"/>
          <p:nvPr/>
        </p:nvSpPr>
        <p:spPr>
          <a:xfrm>
            <a:off x="72114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Don't</a:t>
            </a:r>
            <a:endParaRPr lang="en-US" sz="1800" dirty="0"/>
          </a:p>
        </p:txBody>
      </p:sp>
      <p:sp>
        <p:nvSpPr>
          <p:cNvPr id="13" name="Text 9"/>
          <p:cNvSpPr txBox="1"/>
          <p:nvPr/>
        </p:nvSpPr>
        <p:spPr>
          <a:xfrm>
            <a:off x="6589624" y="2505456"/>
            <a:ext cx="4724248" cy="3493008"/>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interview. No "who," "why," or "did he touch you here" — those questions can compromise the case.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ask the child to repeat the story for other staff.</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promise secrecy. Say: "I can't keep this to myself, because my job is to keep you safe."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react with shock, anger, or disgust — the child may read it as being about them.</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confront the alleged offender or tip off the family.</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photograph injuries unless your policy and state law direct you to.</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wait to see whether it happens again.</a:t>
            </a:r>
            <a:endParaRPr lang="en-US" sz="1350" dirty="0"/>
          </a:p>
        </p:txBody>
      </p:sp>
      <p:sp>
        <p:nvSpPr>
          <p:cNvPr id="14" name="Text 10"/>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5" name="Text 11"/>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Why reports do not get made</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Every one of these is common, understandable, and not a legal defense</a:t>
            </a:r>
            <a:endParaRPr lang="en-US" sz="1400" dirty="0"/>
          </a:p>
        </p:txBody>
      </p:sp>
      <p:sp>
        <p:nvSpPr>
          <p:cNvPr id="4" name="Shape 2"/>
          <p:cNvSpPr/>
          <p:nvPr/>
        </p:nvSpPr>
        <p:spPr>
          <a:xfrm>
            <a:off x="566928" y="1536192"/>
            <a:ext cx="3478682" cy="2052066"/>
          </a:xfrm>
          <a:prstGeom prst="roundRect">
            <a:avLst>
              <a:gd name="adj" fmla="val 53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"I am not sure enough"</a:t>
            </a:r>
            <a:endParaRPr lang="en-US" sz="1500" dirty="0"/>
          </a:p>
        </p:txBody>
      </p:sp>
      <p:sp>
        <p:nvSpPr>
          <p:cNvPr id="8" name="Text 5"/>
          <p:cNvSpPr txBox="1"/>
          <p:nvPr/>
        </p:nvSpPr>
        <p:spPr>
          <a:xfrm>
            <a:off x="841248" y="2615184"/>
            <a:ext cx="293004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The standard is reasonable cause to believe, not certainty. Deciding what is founded is the agency's job. If you are still thinking about it tomorrow, that is your answer.</a:t>
            </a:r>
            <a:endParaRPr lang="en-US" sz="1050" dirty="0"/>
          </a:p>
        </p:txBody>
      </p:sp>
      <p:sp>
        <p:nvSpPr>
          <p:cNvPr id="9" name="Shape 6"/>
          <p:cNvSpPr/>
          <p:nvPr/>
        </p:nvSpPr>
        <p:spPr>
          <a:xfrm>
            <a:off x="4356506" y="1536192"/>
            <a:ext cx="3478682" cy="2052066"/>
          </a:xfrm>
          <a:prstGeom prst="roundRect">
            <a:avLst>
              <a:gd name="adj" fmla="val 53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463082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69084" y="1948769"/>
            <a:ext cx="235549" cy="235549"/>
          </a:xfrm>
          <a:prstGeom prst="rect">
            <a:avLst/>
          </a:prstGeom>
        </p:spPr>
      </p:pic>
      <p:sp>
        <p:nvSpPr>
          <p:cNvPr id="12" name="Text 8"/>
          <p:cNvSpPr txBox="1"/>
          <p:nvPr/>
        </p:nvSpPr>
        <p:spPr>
          <a:xfrm>
            <a:off x="5307482"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"It will hurt the family"</a:t>
            </a:r>
            <a:endParaRPr lang="en-US" sz="1500" dirty="0"/>
          </a:p>
        </p:txBody>
      </p:sp>
      <p:sp>
        <p:nvSpPr>
          <p:cNvPr id="13" name="Text 9"/>
          <p:cNvSpPr txBox="1"/>
          <p:nvPr/>
        </p:nvSpPr>
        <p:spPr>
          <a:xfrm>
            <a:off x="4630826" y="2615184"/>
            <a:ext cx="293004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Most reports lead to assessment and services, not removal. Being honest with the family about your duty from day one protects the relationship better than silence does.</a:t>
            </a:r>
            <a:endParaRPr lang="en-US" sz="1050" dirty="0"/>
          </a:p>
        </p:txBody>
      </p:sp>
      <p:sp>
        <p:nvSpPr>
          <p:cNvPr id="14" name="Shape 10"/>
          <p:cNvSpPr/>
          <p:nvPr/>
        </p:nvSpPr>
        <p:spPr>
          <a:xfrm>
            <a:off x="8146085" y="1536192"/>
            <a:ext cx="3478682" cy="2052066"/>
          </a:xfrm>
          <a:prstGeom prst="roundRect">
            <a:avLst>
              <a:gd name="adj" fmla="val 53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20405"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58662" y="1948769"/>
            <a:ext cx="235549" cy="235549"/>
          </a:xfrm>
          <a:prstGeom prst="rect">
            <a:avLst/>
          </a:prstGeom>
        </p:spPr>
      </p:pic>
      <p:sp>
        <p:nvSpPr>
          <p:cNvPr id="17" name="Text 12"/>
          <p:cNvSpPr txBox="1"/>
          <p:nvPr/>
        </p:nvSpPr>
        <p:spPr>
          <a:xfrm>
            <a:off x="9097061"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"Nothing happened last time"</a:t>
            </a:r>
            <a:endParaRPr lang="en-US" sz="1500" dirty="0"/>
          </a:p>
        </p:txBody>
      </p:sp>
      <p:sp>
        <p:nvSpPr>
          <p:cNvPr id="18" name="Text 13"/>
          <p:cNvSpPr txBox="1"/>
          <p:nvPr/>
        </p:nvSpPr>
        <p:spPr>
          <a:xfrm>
            <a:off x="8420405" y="2615184"/>
            <a:ext cx="293004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A screened-out report still builds the record. Patterns across multiple reports are often what finally brings help. Report every new concern as a new report.</a:t>
            </a:r>
            <a:endParaRPr lang="en-US" sz="1050" dirty="0"/>
          </a:p>
        </p:txBody>
      </p:sp>
      <p:sp>
        <p:nvSpPr>
          <p:cNvPr id="19" name="Shape 14"/>
          <p:cNvSpPr/>
          <p:nvPr/>
        </p:nvSpPr>
        <p:spPr>
          <a:xfrm>
            <a:off x="566928" y="3899154"/>
            <a:ext cx="3478682" cy="2052066"/>
          </a:xfrm>
          <a:prstGeom prst="roundRect">
            <a:avLst>
              <a:gd name="adj" fmla="val 53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841248" y="417347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979505" y="4311731"/>
            <a:ext cx="235549" cy="235549"/>
          </a:xfrm>
          <a:prstGeom prst="rect">
            <a:avLst/>
          </a:prstGeom>
        </p:spPr>
      </p:pic>
      <p:sp>
        <p:nvSpPr>
          <p:cNvPr id="22" name="Text 16"/>
          <p:cNvSpPr txBox="1"/>
          <p:nvPr/>
        </p:nvSpPr>
        <p:spPr>
          <a:xfrm>
            <a:off x="1517904" y="415518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"It will cause problems at work"</a:t>
            </a:r>
            <a:endParaRPr lang="en-US" sz="1500" dirty="0"/>
          </a:p>
        </p:txBody>
      </p:sp>
      <p:sp>
        <p:nvSpPr>
          <p:cNvPr id="23" name="Text 17"/>
          <p:cNvSpPr txBox="1"/>
          <p:nvPr/>
        </p:nvSpPr>
        <p:spPr>
          <a:xfrm>
            <a:off x="841248" y="4978146"/>
            <a:ext cx="293004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Retaliation for good-faith reporting is prohibited by law and by NCYS policy. Failing to report is the outcome that actually ends careers — and harms children.</a:t>
            </a:r>
            <a:endParaRPr lang="en-US" sz="1050" dirty="0"/>
          </a:p>
        </p:txBody>
      </p:sp>
      <p:sp>
        <p:nvSpPr>
          <p:cNvPr id="24" name="Shape 18"/>
          <p:cNvSpPr/>
          <p:nvPr/>
        </p:nvSpPr>
        <p:spPr>
          <a:xfrm>
            <a:off x="4356506" y="3899154"/>
            <a:ext cx="3478682" cy="2052066"/>
          </a:xfrm>
          <a:prstGeom prst="roundRect">
            <a:avLst>
              <a:gd name="adj" fmla="val 53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5" name="Shape 19"/>
          <p:cNvSpPr/>
          <p:nvPr/>
        </p:nvSpPr>
        <p:spPr>
          <a:xfrm>
            <a:off x="4630826" y="417347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4769084" y="4311731"/>
            <a:ext cx="235549" cy="235549"/>
          </a:xfrm>
          <a:prstGeom prst="rect">
            <a:avLst/>
          </a:prstGeom>
        </p:spPr>
      </p:pic>
      <p:sp>
        <p:nvSpPr>
          <p:cNvPr id="27" name="Text 20"/>
          <p:cNvSpPr txBox="1"/>
          <p:nvPr/>
        </p:nvSpPr>
        <p:spPr>
          <a:xfrm>
            <a:off x="5307482" y="415518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"They are afraid of authorities"</a:t>
            </a:r>
            <a:endParaRPr lang="en-US" sz="1500" dirty="0"/>
          </a:p>
        </p:txBody>
      </p:sp>
      <p:sp>
        <p:nvSpPr>
          <p:cNvPr id="28" name="Text 21"/>
          <p:cNvSpPr txBox="1"/>
          <p:nvPr/>
        </p:nvSpPr>
        <p:spPr>
          <a:xfrm>
            <a:off x="4630826" y="4978146"/>
            <a:ext cx="293004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Immigration status, past experiences with police, or fear of losing housing never change the duty. Be honest with the family about what reporting does and does not involve, and connect them to legal support.</a:t>
            </a:r>
            <a:endParaRPr lang="en-US" sz="1050" dirty="0"/>
          </a:p>
        </p:txBody>
      </p:sp>
      <p:sp>
        <p:nvSpPr>
          <p:cNvPr id="29" name="Shape 22"/>
          <p:cNvSpPr/>
          <p:nvPr/>
        </p:nvSpPr>
        <p:spPr>
          <a:xfrm>
            <a:off x="8146085" y="3899154"/>
            <a:ext cx="3478682" cy="2052066"/>
          </a:xfrm>
          <a:prstGeom prst="roundRect">
            <a:avLst>
              <a:gd name="adj" fmla="val 53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30" name="Shape 23"/>
          <p:cNvSpPr/>
          <p:nvPr/>
        </p:nvSpPr>
        <p:spPr>
          <a:xfrm>
            <a:off x="8420405" y="417347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8558662" y="4311731"/>
            <a:ext cx="235549" cy="235549"/>
          </a:xfrm>
          <a:prstGeom prst="rect">
            <a:avLst/>
          </a:prstGeom>
        </p:spPr>
      </p:pic>
      <p:sp>
        <p:nvSpPr>
          <p:cNvPr id="32" name="Text 24"/>
          <p:cNvSpPr txBox="1"/>
          <p:nvPr/>
        </p:nvSpPr>
        <p:spPr>
          <a:xfrm>
            <a:off x="9097061" y="415518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"I will do it after the weekend"</a:t>
            </a:r>
            <a:endParaRPr lang="en-US" sz="1500" dirty="0"/>
          </a:p>
        </p:txBody>
      </p:sp>
      <p:sp>
        <p:nvSpPr>
          <p:cNvPr id="33" name="Text 25"/>
          <p:cNvSpPr txBox="1"/>
          <p:nvPr/>
        </p:nvSpPr>
        <p:spPr>
          <a:xfrm>
            <a:off x="8420405" y="4978146"/>
            <a:ext cx="293004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The clock runs from the moment you form the suspicion. A delay of two days is the single most common compliance failure, and it is the easiest one to avoid.</a:t>
            </a:r>
            <a:endParaRPr lang="en-US" sz="1050" dirty="0"/>
          </a:p>
        </p:txBody>
      </p:sp>
      <p:sp>
        <p:nvSpPr>
          <p:cNvPr id="34"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35"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3</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Making the report</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The call, the information, and the record</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to do, in order</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From suspicion to documented report — usually within the same shift</a:t>
            </a:r>
            <a:endParaRPr lang="en-US" sz="1400" dirty="0"/>
          </a:p>
        </p:txBody>
      </p:sp>
      <p:sp>
        <p:nvSpPr>
          <p:cNvPr id="4" name="Shape 2"/>
          <p:cNvSpPr/>
          <p:nvPr/>
        </p:nvSpPr>
        <p:spPr>
          <a:xfrm>
            <a:off x="566928" y="1536192"/>
            <a:ext cx="11057839" cy="597659"/>
          </a:xfrm>
          <a:prstGeom prst="roundRect">
            <a:avLst>
              <a:gd name="adj" fmla="val 15300"/>
            </a:avLst>
          </a:prstGeom>
          <a:solidFill>
            <a:srgbClr val="EDF4F4"/>
          </a:solidFill>
          <a:ln w="12700">
            <a:solidFill>
              <a:srgbClr val="D8E2E4"/>
            </a:solidFill>
            <a:prstDash val="solid"/>
          </a:ln>
        </p:spPr>
        <p:txBody>
          <a:bodyPr/>
          <a:lstStyle/>
          <a:p>
            <a:endParaRPr lang="en-US"/>
          </a:p>
        </p:txBody>
      </p:sp>
      <p:sp>
        <p:nvSpPr>
          <p:cNvPr id="5" name="Shape 3"/>
          <p:cNvSpPr/>
          <p:nvPr/>
        </p:nvSpPr>
        <p:spPr>
          <a:xfrm>
            <a:off x="786384" y="1609344"/>
            <a:ext cx="451355" cy="451355"/>
          </a:xfrm>
          <a:prstGeom prst="ellipse">
            <a:avLst/>
          </a:prstGeom>
          <a:solidFill>
            <a:srgbClr val="0D5C63"/>
          </a:solidFill>
          <a:ln w="12700">
            <a:solidFill>
              <a:srgbClr val="0D5C63"/>
            </a:solidFill>
            <a:prstDash val="solid"/>
          </a:ln>
        </p:spPr>
        <p:txBody>
          <a:bodyPr/>
          <a:lstStyle/>
          <a:p>
            <a:endParaRPr lang="en-US"/>
          </a:p>
        </p:txBody>
      </p:sp>
      <p:sp>
        <p:nvSpPr>
          <p:cNvPr id="6" name="Text 4"/>
          <p:cNvSpPr txBox="1"/>
          <p:nvPr/>
        </p:nvSpPr>
        <p:spPr>
          <a:xfrm>
            <a:off x="786384" y="1609344"/>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499616" y="1581912"/>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Ensure safety</a:t>
            </a:r>
            <a:endParaRPr lang="en-US" sz="1500" dirty="0"/>
          </a:p>
        </p:txBody>
      </p:sp>
      <p:sp>
        <p:nvSpPr>
          <p:cNvPr id="8" name="Text 6"/>
          <p:cNvSpPr txBox="1"/>
          <p:nvPr/>
        </p:nvSpPr>
        <p:spPr>
          <a:xfrm>
            <a:off x="4791456" y="1581912"/>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If the child is in immediate danger or needs medical care, call 911 first. Do not send a child into a situation you believe is unsafe.</a:t>
            </a:r>
            <a:endParaRPr lang="en-US" sz="1050" dirty="0"/>
          </a:p>
        </p:txBody>
      </p:sp>
      <p:sp>
        <p:nvSpPr>
          <p:cNvPr id="9" name="Shape 7"/>
          <p:cNvSpPr/>
          <p:nvPr/>
        </p:nvSpPr>
        <p:spPr>
          <a:xfrm>
            <a:off x="566928" y="2335019"/>
            <a:ext cx="11057839" cy="597659"/>
          </a:xfrm>
          <a:prstGeom prst="roundRect">
            <a:avLst>
              <a:gd name="adj" fmla="val 15300"/>
            </a:avLst>
          </a:prstGeom>
          <a:solidFill>
            <a:srgbClr val="FFFFFF"/>
          </a:solidFill>
          <a:ln w="12700">
            <a:solidFill>
              <a:srgbClr val="D8E2E4"/>
            </a:solidFill>
            <a:prstDash val="solid"/>
          </a:ln>
        </p:spPr>
        <p:txBody>
          <a:bodyPr/>
          <a:lstStyle/>
          <a:p>
            <a:endParaRPr lang="en-US"/>
          </a:p>
        </p:txBody>
      </p:sp>
      <p:sp>
        <p:nvSpPr>
          <p:cNvPr id="10" name="Shape 8"/>
          <p:cNvSpPr/>
          <p:nvPr/>
        </p:nvSpPr>
        <p:spPr>
          <a:xfrm>
            <a:off x="786384" y="2408171"/>
            <a:ext cx="451355" cy="451355"/>
          </a:xfrm>
          <a:prstGeom prst="ellipse">
            <a:avLst/>
          </a:prstGeom>
          <a:solidFill>
            <a:srgbClr val="0D5C63"/>
          </a:solidFill>
          <a:ln w="12700">
            <a:solidFill>
              <a:srgbClr val="0D5C63"/>
            </a:solidFill>
            <a:prstDash val="solid"/>
          </a:ln>
        </p:spPr>
        <p:txBody>
          <a:bodyPr/>
          <a:lstStyle/>
          <a:p>
            <a:endParaRPr lang="en-US"/>
          </a:p>
        </p:txBody>
      </p:sp>
      <p:sp>
        <p:nvSpPr>
          <p:cNvPr id="11" name="Text 9"/>
          <p:cNvSpPr txBox="1"/>
          <p:nvPr/>
        </p:nvSpPr>
        <p:spPr>
          <a:xfrm>
            <a:off x="786384" y="2408171"/>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1499616" y="2380739"/>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Write it down</a:t>
            </a:r>
            <a:endParaRPr lang="en-US" sz="1500" dirty="0"/>
          </a:p>
        </p:txBody>
      </p:sp>
      <p:sp>
        <p:nvSpPr>
          <p:cNvPr id="13" name="Text 11"/>
          <p:cNvSpPr txBox="1"/>
          <p:nvPr/>
        </p:nvSpPr>
        <p:spPr>
          <a:xfrm>
            <a:off x="4791456" y="2380739"/>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Before anything else, record what you saw and heard, in the child's words, with the date and time.</a:t>
            </a:r>
            <a:endParaRPr lang="en-US" sz="1050" dirty="0"/>
          </a:p>
        </p:txBody>
      </p:sp>
      <p:sp>
        <p:nvSpPr>
          <p:cNvPr id="14" name="Shape 12"/>
          <p:cNvSpPr/>
          <p:nvPr/>
        </p:nvSpPr>
        <p:spPr>
          <a:xfrm>
            <a:off x="566928" y="3133846"/>
            <a:ext cx="11057839" cy="597659"/>
          </a:xfrm>
          <a:prstGeom prst="roundRect">
            <a:avLst>
              <a:gd name="adj" fmla="val 15300"/>
            </a:avLst>
          </a:prstGeom>
          <a:solidFill>
            <a:srgbClr val="EDF4F4"/>
          </a:solidFill>
          <a:ln w="12700">
            <a:solidFill>
              <a:srgbClr val="D8E2E4"/>
            </a:solidFill>
            <a:prstDash val="solid"/>
          </a:ln>
        </p:spPr>
        <p:txBody>
          <a:bodyPr/>
          <a:lstStyle/>
          <a:p>
            <a:endParaRPr lang="en-US"/>
          </a:p>
        </p:txBody>
      </p:sp>
      <p:sp>
        <p:nvSpPr>
          <p:cNvPr id="15" name="Shape 13"/>
          <p:cNvSpPr/>
          <p:nvPr/>
        </p:nvSpPr>
        <p:spPr>
          <a:xfrm>
            <a:off x="786384" y="3206998"/>
            <a:ext cx="451355" cy="451355"/>
          </a:xfrm>
          <a:prstGeom prst="ellipse">
            <a:avLst/>
          </a:prstGeom>
          <a:solidFill>
            <a:srgbClr val="0D5C63"/>
          </a:solidFill>
          <a:ln w="12700">
            <a:solidFill>
              <a:srgbClr val="0D5C63"/>
            </a:solidFill>
            <a:prstDash val="solid"/>
          </a:ln>
        </p:spPr>
        <p:txBody>
          <a:bodyPr/>
          <a:lstStyle/>
          <a:p>
            <a:endParaRPr lang="en-US"/>
          </a:p>
        </p:txBody>
      </p:sp>
      <p:sp>
        <p:nvSpPr>
          <p:cNvPr id="16" name="Text 14"/>
          <p:cNvSpPr txBox="1"/>
          <p:nvPr/>
        </p:nvSpPr>
        <p:spPr>
          <a:xfrm>
            <a:off x="786384" y="3206998"/>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1499616" y="3179566"/>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Notify internally</a:t>
            </a:r>
            <a:endParaRPr lang="en-US" sz="1500" dirty="0"/>
          </a:p>
        </p:txBody>
      </p:sp>
      <p:sp>
        <p:nvSpPr>
          <p:cNvPr id="18" name="Text 16"/>
          <p:cNvSpPr txBox="1"/>
          <p:nvPr/>
        </p:nvSpPr>
        <p:spPr>
          <a:xfrm>
            <a:off x="4791456" y="3179566"/>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Tell your supervisor and the designated NCYS contact — in parallel with the external report, never as a substitute for it.</a:t>
            </a:r>
            <a:endParaRPr lang="en-US" sz="1050" dirty="0"/>
          </a:p>
        </p:txBody>
      </p:sp>
      <p:sp>
        <p:nvSpPr>
          <p:cNvPr id="19" name="Shape 17"/>
          <p:cNvSpPr/>
          <p:nvPr/>
        </p:nvSpPr>
        <p:spPr>
          <a:xfrm>
            <a:off x="566928" y="3932673"/>
            <a:ext cx="11057839" cy="597659"/>
          </a:xfrm>
          <a:prstGeom prst="roundRect">
            <a:avLst>
              <a:gd name="adj" fmla="val 15300"/>
            </a:avLst>
          </a:prstGeom>
          <a:solidFill>
            <a:srgbClr val="FFFFFF"/>
          </a:solidFill>
          <a:ln w="12700">
            <a:solidFill>
              <a:srgbClr val="D8E2E4"/>
            </a:solidFill>
            <a:prstDash val="solid"/>
          </a:ln>
        </p:spPr>
        <p:txBody>
          <a:bodyPr/>
          <a:lstStyle/>
          <a:p>
            <a:endParaRPr lang="en-US"/>
          </a:p>
        </p:txBody>
      </p:sp>
      <p:sp>
        <p:nvSpPr>
          <p:cNvPr id="20" name="Shape 18"/>
          <p:cNvSpPr/>
          <p:nvPr/>
        </p:nvSpPr>
        <p:spPr>
          <a:xfrm>
            <a:off x="786384" y="4005825"/>
            <a:ext cx="451355" cy="451355"/>
          </a:xfrm>
          <a:prstGeom prst="ellipse">
            <a:avLst/>
          </a:prstGeom>
          <a:solidFill>
            <a:srgbClr val="0D5C63"/>
          </a:solidFill>
          <a:ln w="12700">
            <a:solidFill>
              <a:srgbClr val="0D5C63"/>
            </a:solidFill>
            <a:prstDash val="solid"/>
          </a:ln>
        </p:spPr>
        <p:txBody>
          <a:bodyPr/>
          <a:lstStyle/>
          <a:p>
            <a:endParaRPr lang="en-US"/>
          </a:p>
        </p:txBody>
      </p:sp>
      <p:sp>
        <p:nvSpPr>
          <p:cNvPr id="21" name="Text 19"/>
          <p:cNvSpPr txBox="1"/>
          <p:nvPr/>
        </p:nvSpPr>
        <p:spPr>
          <a:xfrm>
            <a:off x="786384" y="4005825"/>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txBox="1"/>
          <p:nvPr/>
        </p:nvSpPr>
        <p:spPr>
          <a:xfrm>
            <a:off x="1499616" y="3978393"/>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Make the report</a:t>
            </a:r>
            <a:endParaRPr lang="en-US" sz="1500" dirty="0"/>
          </a:p>
        </p:txBody>
      </p:sp>
      <p:sp>
        <p:nvSpPr>
          <p:cNvPr id="23" name="Text 21"/>
          <p:cNvSpPr txBox="1"/>
          <p:nvPr/>
        </p:nvSpPr>
        <p:spPr>
          <a:xfrm>
            <a:off x="4791456" y="3978393"/>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Call the state child abuse hotline or use the online portal. In Georgia: 1-855-422-4453, or the DFCS online portal.</a:t>
            </a:r>
            <a:endParaRPr lang="en-US" sz="1050" dirty="0"/>
          </a:p>
        </p:txBody>
      </p:sp>
      <p:sp>
        <p:nvSpPr>
          <p:cNvPr id="24" name="Shape 22"/>
          <p:cNvSpPr/>
          <p:nvPr/>
        </p:nvSpPr>
        <p:spPr>
          <a:xfrm>
            <a:off x="566928" y="4731500"/>
            <a:ext cx="11057839" cy="596153"/>
          </a:xfrm>
          <a:prstGeom prst="roundRect">
            <a:avLst>
              <a:gd name="adj" fmla="val 15338"/>
            </a:avLst>
          </a:prstGeom>
          <a:solidFill>
            <a:srgbClr val="EDF4F4"/>
          </a:solidFill>
          <a:ln w="12700">
            <a:solidFill>
              <a:srgbClr val="D8E2E4"/>
            </a:solidFill>
            <a:prstDash val="solid"/>
          </a:ln>
        </p:spPr>
        <p:txBody>
          <a:bodyPr/>
          <a:lstStyle/>
          <a:p>
            <a:endParaRPr lang="en-US"/>
          </a:p>
        </p:txBody>
      </p:sp>
      <p:sp>
        <p:nvSpPr>
          <p:cNvPr id="25" name="Shape 23"/>
          <p:cNvSpPr/>
          <p:nvPr/>
        </p:nvSpPr>
        <p:spPr>
          <a:xfrm>
            <a:off x="786384" y="4804652"/>
            <a:ext cx="449849" cy="449849"/>
          </a:xfrm>
          <a:prstGeom prst="ellipse">
            <a:avLst/>
          </a:prstGeom>
          <a:solidFill>
            <a:srgbClr val="0D5C63"/>
          </a:solidFill>
          <a:ln w="12700">
            <a:solidFill>
              <a:srgbClr val="0D5C63"/>
            </a:solidFill>
            <a:prstDash val="solid"/>
          </a:ln>
        </p:spPr>
        <p:txBody>
          <a:bodyPr/>
          <a:lstStyle/>
          <a:p>
            <a:endParaRPr lang="en-US"/>
          </a:p>
        </p:txBody>
      </p:sp>
      <p:sp>
        <p:nvSpPr>
          <p:cNvPr id="26" name="Text 24"/>
          <p:cNvSpPr txBox="1"/>
          <p:nvPr/>
        </p:nvSpPr>
        <p:spPr>
          <a:xfrm>
            <a:off x="786384" y="4804652"/>
            <a:ext cx="449849" cy="449849"/>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txBox="1"/>
          <p:nvPr/>
        </p:nvSpPr>
        <p:spPr>
          <a:xfrm>
            <a:off x="1499616" y="4777220"/>
            <a:ext cx="3108960" cy="504713"/>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Record the report</a:t>
            </a:r>
            <a:endParaRPr lang="en-US" sz="1500" dirty="0"/>
          </a:p>
        </p:txBody>
      </p:sp>
      <p:sp>
        <p:nvSpPr>
          <p:cNvPr id="28" name="Text 26"/>
          <p:cNvSpPr txBox="1"/>
          <p:nvPr/>
        </p:nvSpPr>
        <p:spPr>
          <a:xfrm>
            <a:off x="4791456" y="4777220"/>
            <a:ext cx="6558991" cy="504713"/>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Note the date, time, intake worker or reference number, and what you were told about next steps.</a:t>
            </a:r>
            <a:endParaRPr lang="en-US" sz="1050" dirty="0"/>
          </a:p>
        </p:txBody>
      </p:sp>
      <p:sp>
        <p:nvSpPr>
          <p:cNvPr id="29" name="Shape 27"/>
          <p:cNvSpPr/>
          <p:nvPr/>
        </p:nvSpPr>
        <p:spPr>
          <a:xfrm>
            <a:off x="566928" y="5528821"/>
            <a:ext cx="11057839" cy="597659"/>
          </a:xfrm>
          <a:prstGeom prst="roundRect">
            <a:avLst>
              <a:gd name="adj" fmla="val 15300"/>
            </a:avLst>
          </a:prstGeom>
          <a:solidFill>
            <a:srgbClr val="FFFFFF"/>
          </a:solidFill>
          <a:ln w="12700">
            <a:solidFill>
              <a:srgbClr val="D8E2E4"/>
            </a:solidFill>
            <a:prstDash val="solid"/>
          </a:ln>
        </p:spPr>
        <p:txBody>
          <a:bodyPr/>
          <a:lstStyle/>
          <a:p>
            <a:endParaRPr lang="en-US"/>
          </a:p>
        </p:txBody>
      </p:sp>
      <p:sp>
        <p:nvSpPr>
          <p:cNvPr id="30" name="Shape 28"/>
          <p:cNvSpPr/>
          <p:nvPr/>
        </p:nvSpPr>
        <p:spPr>
          <a:xfrm>
            <a:off x="786384" y="5601973"/>
            <a:ext cx="451355" cy="451355"/>
          </a:xfrm>
          <a:prstGeom prst="ellipse">
            <a:avLst/>
          </a:prstGeom>
          <a:solidFill>
            <a:srgbClr val="0D5C63"/>
          </a:solidFill>
          <a:ln w="12700">
            <a:solidFill>
              <a:srgbClr val="0D5C63"/>
            </a:solidFill>
            <a:prstDash val="solid"/>
          </a:ln>
        </p:spPr>
        <p:txBody>
          <a:bodyPr/>
          <a:lstStyle/>
          <a:p>
            <a:endParaRPr lang="en-US"/>
          </a:p>
        </p:txBody>
      </p:sp>
      <p:sp>
        <p:nvSpPr>
          <p:cNvPr id="31" name="Text 29"/>
          <p:cNvSpPr txBox="1"/>
          <p:nvPr/>
        </p:nvSpPr>
        <p:spPr>
          <a:xfrm>
            <a:off x="786384" y="5601973"/>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2" name="Text 30"/>
          <p:cNvSpPr txBox="1"/>
          <p:nvPr/>
        </p:nvSpPr>
        <p:spPr>
          <a:xfrm>
            <a:off x="1499616" y="5574541"/>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Follow through</a:t>
            </a:r>
            <a:endParaRPr lang="en-US" sz="1500" dirty="0"/>
          </a:p>
        </p:txBody>
      </p:sp>
      <p:sp>
        <p:nvSpPr>
          <p:cNvPr id="33" name="Text 31"/>
          <p:cNvSpPr txBox="1"/>
          <p:nvPr/>
        </p:nvSpPr>
        <p:spPr>
          <a:xfrm>
            <a:off x="4791456" y="5574541"/>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Complete any required written report, file in the child's record, and stay in your ongoing role with the child.</a:t>
            </a:r>
            <a:endParaRPr lang="en-US" sz="1050" dirty="0"/>
          </a:p>
        </p:txBody>
      </p:sp>
      <p:sp>
        <p:nvSpPr>
          <p:cNvPr id="34" name="Text 32"/>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35" name="Text 33"/>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to have in front of you when you call</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Report what you know. Missing information is not a reason to delay.</a:t>
            </a:r>
            <a:endParaRPr lang="en-US" sz="1400" dirty="0"/>
          </a:p>
        </p:txBody>
      </p:sp>
      <p:sp>
        <p:nvSpPr>
          <p:cNvPr id="4" name="Text 2"/>
          <p:cNvSpPr txBox="1"/>
          <p:nvPr/>
        </p:nvSpPr>
        <p:spPr>
          <a:xfrm>
            <a:off x="566928" y="1536192"/>
            <a:ext cx="6413547" cy="402894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The child: name, date of birth or approximate age, address, school, and where the child is right now.</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The family: parents or caregivers, other children in the home, and anyone else living there.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The concern: what you observed or were told, when, where, and how often — in the child's own words where possible.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The alleged offender: name, relationship to the child, and whether they have current access to the child.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Safety: injuries, medical needs, whether the child is afraid to go home, and any weapons or immediate danger you know of.</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Language and accessibility: the family's preferred language and any disability or accommodation the worker should know about.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 your name, role, agency, and how to reach you. Anonymous reports are usually allowed but are harder to follow up.</a:t>
            </a:r>
            <a:endParaRPr lang="en-US" sz="1450" dirty="0"/>
          </a:p>
        </p:txBody>
      </p:sp>
      <p:sp>
        <p:nvSpPr>
          <p:cNvPr id="5" name="Shape 3"/>
          <p:cNvSpPr/>
          <p:nvPr/>
        </p:nvSpPr>
        <p:spPr>
          <a:xfrm>
            <a:off x="7364523" y="1536192"/>
            <a:ext cx="4260244" cy="2609088"/>
          </a:xfrm>
          <a:prstGeom prst="roundRect">
            <a:avLst>
              <a:gd name="adj" fmla="val 4206"/>
            </a:avLst>
          </a:prstGeom>
          <a:solidFill>
            <a:srgbClr val="EDF4F4"/>
          </a:solidFill>
          <a:ln w="12700">
            <a:solidFill>
              <a:srgbClr val="C9DEDF"/>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0D5C63"/>
          </a:solidFill>
          <a:ln w="12700">
            <a:solidFill>
              <a:srgbClr val="0D5C63"/>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If you do not know</a:t>
            </a:r>
            <a:endParaRPr lang="en-US" sz="1700" dirty="0"/>
          </a:p>
        </p:txBody>
      </p:sp>
      <p:sp>
        <p:nvSpPr>
          <p:cNvPr id="9" name="Text 6"/>
          <p:cNvSpPr txBox="1"/>
          <p:nvPr/>
        </p:nvSpPr>
        <p:spPr>
          <a:xfrm>
            <a:off x="7693707" y="2505456"/>
            <a:ext cx="3601876" cy="1511808"/>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Say "I don't know" and report anyway.</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You are not required to have the full picture.</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Ask the screener what, if anything, they need you to do next — and write down the answer.</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Documentation that holds up</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Facts, quotes, times, and actions — nothing else</a:t>
            </a:r>
            <a:endParaRPr lang="en-US" sz="1400" dirty="0"/>
          </a:p>
        </p:txBody>
      </p:sp>
      <p:sp>
        <p:nvSpPr>
          <p:cNvPr id="4" name="Shape 2"/>
          <p:cNvSpPr/>
          <p:nvPr/>
        </p:nvSpPr>
        <p:spPr>
          <a:xfrm>
            <a:off x="566928" y="1536192"/>
            <a:ext cx="5346040" cy="4249674"/>
          </a:xfrm>
          <a:prstGeom prst="roundRect">
            <a:avLst>
              <a:gd name="adj" fmla="val 2582"/>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Shape 3"/>
          <p:cNvSpPr/>
          <p:nvPr/>
        </p:nvSpPr>
        <p:spPr>
          <a:xfrm>
            <a:off x="841248" y="1792224"/>
            <a:ext cx="548640" cy="548640"/>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89381" y="1940357"/>
            <a:ext cx="252374" cy="252374"/>
          </a:xfrm>
          <a:prstGeom prst="rect">
            <a:avLst/>
          </a:prstGeom>
        </p:spPr>
      </p:pic>
      <p:sp>
        <p:nvSpPr>
          <p:cNvPr id="7" name="Text 4"/>
          <p:cNvSpPr txBox="1"/>
          <p:nvPr/>
        </p:nvSpPr>
        <p:spPr>
          <a:xfrm>
            <a:off x="14996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Write this</a:t>
            </a:r>
            <a:endParaRPr lang="en-US" sz="1800" dirty="0"/>
          </a:p>
        </p:txBody>
      </p:sp>
      <p:sp>
        <p:nvSpPr>
          <p:cNvPr id="8" name="Text 5"/>
          <p:cNvSpPr txBox="1"/>
          <p:nvPr/>
        </p:nvSpPr>
        <p:spPr>
          <a:xfrm>
            <a:off x="877824" y="2505456"/>
            <a:ext cx="4724248" cy="3152394"/>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"Child stated, 'My mom's boyfriend hit me with a belt on Saturday.'"</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"Observed three linear bruises on the left upper arm, approximately 2 inches long."</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"Child said he did not want to go home; he did not say why."</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"Called Georgia CPS intake at 3:15 p.m.; spoke with intake worker; reference #_____."</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"Notified Program Director at 3:35 p.m."</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"Mother informed of the program's reporting obligation per policy; no details of the report shared."</a:t>
            </a:r>
            <a:endParaRPr lang="en-US" sz="1350" dirty="0"/>
          </a:p>
        </p:txBody>
      </p:sp>
      <p:sp>
        <p:nvSpPr>
          <p:cNvPr id="9" name="Shape 6"/>
          <p:cNvSpPr/>
          <p:nvPr/>
        </p:nvSpPr>
        <p:spPr>
          <a:xfrm>
            <a:off x="6278728" y="1536192"/>
            <a:ext cx="5346040" cy="4249674"/>
          </a:xfrm>
          <a:prstGeom prst="roundRect">
            <a:avLst>
              <a:gd name="adj" fmla="val 2582"/>
            </a:avLst>
          </a:prstGeom>
          <a:solidFill>
            <a:srgbClr val="FBEDEB"/>
          </a:solidFill>
          <a:ln w="12700">
            <a:solidFill>
              <a:srgbClr val="EFCFC9"/>
            </a:solidFill>
            <a:prstDash val="solid"/>
          </a:ln>
          <a:effectLst>
            <a:outerShdw blurRad="114300" dist="38100" dir="5400000" algn="bl" rotWithShape="0">
              <a:srgbClr val="0A2540">
                <a:alpha val="8000"/>
              </a:srgbClr>
            </a:outerShdw>
          </a:effectLst>
        </p:spPr>
        <p:txBody>
          <a:bodyPr/>
          <a:lstStyle/>
          <a:p>
            <a:endParaRPr lang="en-US"/>
          </a:p>
        </p:txBody>
      </p:sp>
      <p:sp>
        <p:nvSpPr>
          <p:cNvPr id="10" name="Shape 7"/>
          <p:cNvSpPr/>
          <p:nvPr/>
        </p:nvSpPr>
        <p:spPr>
          <a:xfrm>
            <a:off x="6553048" y="1792224"/>
            <a:ext cx="548640" cy="548640"/>
          </a:xfrm>
          <a:prstGeom prst="ellipse">
            <a:avLst/>
          </a:prstGeom>
          <a:solidFill>
            <a:srgbClr val="A2443C"/>
          </a:solidFill>
          <a:ln w="12700">
            <a:solidFill>
              <a:srgbClr val="A2443C"/>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1180" y="1940357"/>
            <a:ext cx="252374" cy="252374"/>
          </a:xfrm>
          <a:prstGeom prst="rect">
            <a:avLst/>
          </a:prstGeom>
        </p:spPr>
      </p:pic>
      <p:sp>
        <p:nvSpPr>
          <p:cNvPr id="12" name="Text 8"/>
          <p:cNvSpPr txBox="1"/>
          <p:nvPr/>
        </p:nvSpPr>
        <p:spPr>
          <a:xfrm>
            <a:off x="72114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Not this</a:t>
            </a:r>
            <a:endParaRPr lang="en-US" sz="1800" dirty="0"/>
          </a:p>
        </p:txBody>
      </p:sp>
      <p:sp>
        <p:nvSpPr>
          <p:cNvPr id="13" name="Text 9"/>
          <p:cNvSpPr txBox="1"/>
          <p:nvPr/>
        </p:nvSpPr>
        <p:spPr>
          <a:xfrm>
            <a:off x="6589624" y="2505456"/>
            <a:ext cx="4724248" cy="3152394"/>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"The child was clearly abused by the boyfriend."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"Mom is neglectful and doesn't care about her kids."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"Child is manipulative and probably made this up for attention."</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"Handled internally; will monitor."</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"Talked to the family and it seems fine now."</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Conclusions, diagnoses, guesses about who did it, or opinions about the family's character.</a:t>
            </a:r>
            <a:endParaRPr lang="en-US" sz="1350" dirty="0"/>
          </a:p>
        </p:txBody>
      </p:sp>
      <p:sp>
        <p:nvSpPr>
          <p:cNvPr id="14" name="Text 10"/>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5" name="Text 11"/>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4</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The harder situations</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Internal allegations, ORR-funded programs, and pressure not to report</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When the alleged offender is one of us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Staff, volunteer, foster parent, or another youth in the program</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The external report is made exactly as it would be for any other alleged offender. Internal status changes nothing about the legal duty.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Report to the state hotline and to licensing or your regulatory body as your program requires, and notify the designated NCYS official immediately.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Separate the alleged offender from contact with children pending the outcome. This is a safety step, not a finding of guilt.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Do not conduct your own investigation, interview witnesses, or ask the alleged offender for their account.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Do not warn the person, discuss it with colleagues, or speculate on shift. Confidentiality protects the child and the accused.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Youth-on-youth sexual abuse and serious peer aggression are also reportable — the reporter is the adult who learns of it.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Retaliation against a person who reports in good faith is prohibited by law and by NCYS policy. If you experience it, escalate outside your chain of command.</a:t>
            </a:r>
            <a:endParaRPr lang="en-US" sz="1450" dirty="0"/>
          </a:p>
        </p:txBody>
      </p:sp>
      <p:sp>
        <p:nvSpPr>
          <p:cNvPr id="5" name="Shape 3"/>
          <p:cNvSpPr/>
          <p:nvPr/>
        </p:nvSpPr>
        <p:spPr>
          <a:xfrm>
            <a:off x="7364523" y="1536192"/>
            <a:ext cx="4260244" cy="2813812"/>
          </a:xfrm>
          <a:prstGeom prst="roundRect">
            <a:avLst>
              <a:gd name="adj" fmla="val 3900"/>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If you are told not to report</a:t>
            </a:r>
            <a:endParaRPr lang="en-US" sz="1700" dirty="0"/>
          </a:p>
        </p:txBody>
      </p:sp>
      <p:sp>
        <p:nvSpPr>
          <p:cNvPr id="9" name="Text 6"/>
          <p:cNvSpPr txBox="1"/>
          <p:nvPr/>
        </p:nvSpPr>
        <p:spPr>
          <a:xfrm>
            <a:off x="7693707" y="2505456"/>
            <a:ext cx="3601876" cy="1716532"/>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No supervisor, director, or policy can relieve you of a legal duty.</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Make the report, then document that you were instructed otherwise, with the date, time, and person.</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Escalate to the designated official or the board.</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Additional duties in ORR-funded programs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For staff serving unaccompanied children — these sit on top of state law, never in place of it</a:t>
            </a:r>
            <a:endParaRPr lang="en-US" sz="1400" dirty="0"/>
          </a:p>
        </p:txBody>
      </p:sp>
      <p:sp>
        <p:nvSpPr>
          <p:cNvPr id="4" name="Shape 2"/>
          <p:cNvSpPr/>
          <p:nvPr/>
        </p:nvSpPr>
        <p:spPr>
          <a:xfrm>
            <a:off x="566928" y="1536192"/>
            <a:ext cx="537347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Notifications of Concern — 24 hours</a:t>
            </a:r>
            <a:endParaRPr lang="en-US" sz="1500" dirty="0"/>
          </a:p>
        </p:txBody>
      </p:sp>
      <p:sp>
        <p:nvSpPr>
          <p:cNvPr id="8" name="Text 5"/>
          <p:cNvSpPr txBox="1"/>
          <p:nvPr/>
        </p:nvSpPr>
        <p:spPr>
          <a:xfrm>
            <a:off x="841248" y="2615184"/>
            <a:ext cx="482483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ORR requires providers to submit a Notification of Concern within 24 hours for concerns including trafficking, abuse, a child who has disappeared, criminal activity, fraud, contact by organized crime, or a disrupted placement. Submit it through your program's required channel and keep a copy in the case file.</a:t>
            </a:r>
            <a:endParaRPr lang="en-US" sz="1150" dirty="0"/>
          </a:p>
        </p:txBody>
      </p:sp>
      <p:sp>
        <p:nvSpPr>
          <p:cNvPr id="9" name="Shape 6"/>
          <p:cNvSpPr/>
          <p:nvPr/>
        </p:nvSpPr>
        <p:spPr>
          <a:xfrm>
            <a:off x="6251296" y="1536192"/>
            <a:ext cx="5373472" cy="2130806"/>
          </a:xfrm>
          <a:prstGeom prst="roundRect">
            <a:avLst>
              <a:gd name="adj" fmla="val 5150"/>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6525616" y="1810512"/>
            <a:ext cx="512064" cy="512064"/>
          </a:xfrm>
          <a:prstGeom prst="ellipse">
            <a:avLst/>
          </a:prstGeom>
          <a:solidFill>
            <a:srgbClr val="E8A33D"/>
          </a:solidFill>
          <a:ln w="12700">
            <a:solidFill>
              <a:srgbClr val="E8A33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663873" y="1948769"/>
            <a:ext cx="235549" cy="235549"/>
          </a:xfrm>
          <a:prstGeom prst="rect">
            <a:avLst/>
          </a:prstGeom>
        </p:spPr>
      </p:pic>
      <p:sp>
        <p:nvSpPr>
          <p:cNvPr id="12" name="Text 8"/>
          <p:cNvSpPr txBox="1"/>
          <p:nvPr/>
        </p:nvSpPr>
        <p:spPr>
          <a:xfrm>
            <a:off x="7202272"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State law still applies</a:t>
            </a:r>
            <a:endParaRPr lang="en-US" sz="1500" dirty="0"/>
          </a:p>
        </p:txBody>
      </p:sp>
      <p:sp>
        <p:nvSpPr>
          <p:cNvPr id="13" name="Text 9"/>
          <p:cNvSpPr txBox="1"/>
          <p:nvPr/>
        </p:nvSpPr>
        <p:spPr>
          <a:xfrm>
            <a:off x="6525616" y="2615184"/>
            <a:ext cx="482483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Filing a Notification of Concern does not satisfy state mandated reporting, and a state report does not satisfy ORR notification. When both apply, do both, and record the time of each separately.</a:t>
            </a:r>
            <a:endParaRPr lang="en-US" sz="1150" dirty="0"/>
          </a:p>
        </p:txBody>
      </p:sp>
      <p:sp>
        <p:nvSpPr>
          <p:cNvPr id="14" name="Shape 10"/>
          <p:cNvSpPr/>
          <p:nvPr/>
        </p:nvSpPr>
        <p:spPr>
          <a:xfrm>
            <a:off x="566928" y="3977894"/>
            <a:ext cx="5373472" cy="2130806"/>
          </a:xfrm>
          <a:prstGeom prst="roundRect">
            <a:avLst>
              <a:gd name="adj" fmla="val 5150"/>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1248" y="425221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9505" y="4390471"/>
            <a:ext cx="235549" cy="235549"/>
          </a:xfrm>
          <a:prstGeom prst="rect">
            <a:avLst/>
          </a:prstGeom>
        </p:spPr>
      </p:pic>
      <p:sp>
        <p:nvSpPr>
          <p:cNvPr id="17" name="Text 12"/>
          <p:cNvSpPr txBox="1"/>
          <p:nvPr/>
        </p:nvSpPr>
        <p:spPr>
          <a:xfrm>
            <a:off x="1517904" y="423392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Language access</a:t>
            </a:r>
            <a:endParaRPr lang="en-US" sz="1500" dirty="0"/>
          </a:p>
        </p:txBody>
      </p:sp>
      <p:sp>
        <p:nvSpPr>
          <p:cNvPr id="18" name="Text 13"/>
          <p:cNvSpPr txBox="1"/>
          <p:nvPr/>
        </p:nvSpPr>
        <p:spPr>
          <a:xfrm>
            <a:off x="841248" y="5056886"/>
            <a:ext cx="482483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Communicate with the child and the sponsor in their preferred language through a qualified interpreter. Never use the child, a sibling, or another youth to interpret a conversation about safety.</a:t>
            </a:r>
            <a:endParaRPr lang="en-US" sz="1150" dirty="0"/>
          </a:p>
        </p:txBody>
      </p:sp>
      <p:sp>
        <p:nvSpPr>
          <p:cNvPr id="19" name="Shape 14"/>
          <p:cNvSpPr/>
          <p:nvPr/>
        </p:nvSpPr>
        <p:spPr>
          <a:xfrm>
            <a:off x="6251296" y="3977894"/>
            <a:ext cx="5373472" cy="2130806"/>
          </a:xfrm>
          <a:prstGeom prst="roundRect">
            <a:avLst>
              <a:gd name="adj" fmla="val 5150"/>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6525616" y="425221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663873" y="4390471"/>
            <a:ext cx="235549" cy="235549"/>
          </a:xfrm>
          <a:prstGeom prst="rect">
            <a:avLst/>
          </a:prstGeom>
        </p:spPr>
      </p:pic>
      <p:sp>
        <p:nvSpPr>
          <p:cNvPr id="22" name="Text 16"/>
          <p:cNvSpPr txBox="1"/>
          <p:nvPr/>
        </p:nvSpPr>
        <p:spPr>
          <a:xfrm>
            <a:off x="7202272" y="423392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What does not change</a:t>
            </a:r>
            <a:endParaRPr lang="en-US" sz="1500" dirty="0"/>
          </a:p>
        </p:txBody>
      </p:sp>
      <p:sp>
        <p:nvSpPr>
          <p:cNvPr id="23" name="Text 17"/>
          <p:cNvSpPr txBox="1"/>
          <p:nvPr/>
        </p:nvSpPr>
        <p:spPr>
          <a:xfrm>
            <a:off x="6525616" y="5056886"/>
            <a:ext cx="4824832" cy="942086"/>
          </a:xfrm>
          <a:prstGeom prst="rect">
            <a:avLst/>
          </a:prstGeom>
          <a:noFill/>
          <a:ln/>
        </p:spPr>
        <p:txBody>
          <a:bodyPr wrap="square" lIns="0" tIns="0" rIns="0" bIns="0" rtlCol="0" anchor="t"/>
          <a:lstStyle/>
          <a:p>
            <a:pPr marL="0" indent="0">
              <a:lnSpc>
                <a:spcPct val="105000"/>
              </a:lnSpc>
              <a:buNone/>
            </a:pPr>
            <a:r>
              <a:rPr lang="en-US" sz="1150" dirty="0">
                <a:solidFill>
                  <a:srgbClr val="1A2B33"/>
                </a:solidFill>
                <a:latin typeface="Calibri" pitchFamily="34" charset="0"/>
                <a:ea typeface="Calibri" pitchFamily="34" charset="-122"/>
                <a:cs typeface="Calibri" pitchFamily="34" charset="-120"/>
              </a:rPr>
              <a:t>A child's immigration status, a sponsor's status, and a family's fear of authorities never change the duty to report a child's safety concern. Tell families honestly what reporting does and does not involve, and connect them with legal support.</a:t>
            </a:r>
            <a:endParaRPr lang="en-US" sz="1150" dirty="0"/>
          </a:p>
        </p:txBody>
      </p:sp>
      <p:sp>
        <p:nvSpPr>
          <p:cNvPr id="24" name="Text 18"/>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25" name="Text 19"/>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Preventing abuse inside our own programs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Reporting is the last line. These practices are the first.</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Screen and train everyone: background checks, reference calls, and this training annually for staff, volunteers, and foster parents.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Design out isolation: observable and interruptible interactions, open doors, windows in office doors, and no unexplained one-to-one time off site.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Set clear boundaries on communication: program channels only, no private social media contact, no gifts or money to individual children.</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Teach children body safety, privacy, and how to tell — in their own language and at their developmental level.</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Make reporting easy: post the hotline and the designated official everywhere, and make it clear no one needs permission to call.</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Respond to small boundary crossings early. Serious cases almost always have a documented trail of minor ones that no one addressed.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Supervise actively: drop in, observe, ask children how things are going, and take their answers seriously.</a:t>
            </a:r>
            <a:endParaRPr lang="en-US" sz="1450" dirty="0"/>
          </a:p>
        </p:txBody>
      </p:sp>
      <p:sp>
        <p:nvSpPr>
          <p:cNvPr id="5" name="Shape 3"/>
          <p:cNvSpPr/>
          <p:nvPr/>
        </p:nvSpPr>
        <p:spPr>
          <a:xfrm>
            <a:off x="7364523" y="1536192"/>
            <a:ext cx="4260244" cy="2813812"/>
          </a:xfrm>
          <a:prstGeom prst="roundRect">
            <a:avLst>
              <a:gd name="adj" fmla="val 3900"/>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The grooming pattern</a:t>
            </a:r>
            <a:endParaRPr lang="en-US" sz="1700" dirty="0"/>
          </a:p>
        </p:txBody>
      </p:sp>
      <p:sp>
        <p:nvSpPr>
          <p:cNvPr id="9" name="Text 6"/>
          <p:cNvSpPr txBox="1"/>
          <p:nvPr/>
        </p:nvSpPr>
        <p:spPr>
          <a:xfrm>
            <a:off x="7693707" y="2505456"/>
            <a:ext cx="3601876" cy="1716532"/>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Special attention to one child, then secrets, then isolation, then boundary testing.</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Each step alone can look benign; the sequence is the warning.</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Name what you see early, in writing, to your supervisor.</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Three situations. Report or not?</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Case scenario · 12 minutes in table groups</a:t>
            </a:r>
            <a:endParaRPr lang="en-US" sz="1400" dirty="0"/>
          </a:p>
        </p:txBody>
      </p:sp>
      <p:sp>
        <p:nvSpPr>
          <p:cNvPr id="4" name="Shape 2"/>
          <p:cNvSpPr/>
          <p:nvPr/>
        </p:nvSpPr>
        <p:spPr>
          <a:xfrm>
            <a:off x="566928" y="1536192"/>
            <a:ext cx="6634704" cy="3726688"/>
          </a:xfrm>
          <a:prstGeom prst="roundRect">
            <a:avLst>
              <a:gd name="adj" fmla="val 2944"/>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Text 3"/>
          <p:cNvSpPr txBox="1"/>
          <p:nvPr/>
        </p:nvSpPr>
        <p:spPr>
          <a:xfrm>
            <a:off x="877824" y="1810512"/>
            <a:ext cx="6012912" cy="3178048"/>
          </a:xfrm>
          <a:prstGeom prst="rect">
            <a:avLst/>
          </a:prstGeom>
          <a:noFill/>
          <a:ln/>
        </p:spPr>
        <p:txBody>
          <a:bodyPr wrap="square" lIns="0" tIns="0" rIns="0" bIns="0" rtlCol="0" anchor="t"/>
          <a:lstStyle/>
          <a:p>
            <a:pPr marL="0" indent="0">
              <a:lnSpc>
                <a:spcPct val="112000"/>
              </a:lnSpc>
              <a:buNone/>
            </a:pPr>
            <a:r>
              <a:rPr lang="en-US" sz="1400" dirty="0">
                <a:solidFill>
                  <a:srgbClr val="1A2B33"/>
                </a:solidFill>
                <a:latin typeface="Calibri" pitchFamily="34" charset="0"/>
                <a:ea typeface="Calibri" pitchFamily="34" charset="-122"/>
                <a:cs typeface="Calibri" pitchFamily="34" charset="-120"/>
              </a:rPr>
              <a:t>A. Devon, 7, arrives at the program with a curved bruise across his cheek. He says he fell off the couch. His grandmother, who has custody, says the same thing, and adds that he "bruises easily." Last month he had a bruise on his ear.</a:t>
            </a:r>
            <a:endParaRPr lang="en-US" sz="1400" dirty="0"/>
          </a:p>
          <a:p>
            <a:pPr marL="0" indent="0">
              <a:lnSpc>
                <a:spcPct val="112000"/>
              </a:lnSpc>
              <a:buNone/>
            </a:pPr>
            <a:endParaRPr lang="en-US" sz="1400" dirty="0"/>
          </a:p>
          <a:p>
            <a:pPr marL="0" indent="0">
              <a:lnSpc>
                <a:spcPct val="112000"/>
              </a:lnSpc>
              <a:buNone/>
            </a:pPr>
            <a:r>
              <a:rPr lang="en-US" sz="1400" dirty="0">
                <a:solidFill>
                  <a:srgbClr val="1A2B33"/>
                </a:solidFill>
                <a:latin typeface="Calibri" pitchFamily="34" charset="0"/>
                <a:ea typeface="Calibri" pitchFamily="34" charset="-122"/>
                <a:cs typeface="Calibri" pitchFamily="34" charset="-120"/>
              </a:rPr>
              <a:t>B. Yesenia, 15, has missed three weeks of school. She has a new phone and new clothes. She says a 24-year-old "friend" is helping her family with rent. She asks you not to make a big deal of it because "he takes care of us."</a:t>
            </a:r>
            <a:endParaRPr lang="en-US" sz="1400" dirty="0"/>
          </a:p>
          <a:p>
            <a:pPr marL="0" indent="0">
              <a:lnSpc>
                <a:spcPct val="112000"/>
              </a:lnSpc>
              <a:buNone/>
            </a:pPr>
            <a:endParaRPr lang="en-US" sz="1400" dirty="0"/>
          </a:p>
          <a:p>
            <a:pPr marL="0" indent="0">
              <a:lnSpc>
                <a:spcPct val="112000"/>
              </a:lnSpc>
              <a:buNone/>
            </a:pPr>
            <a:r>
              <a:rPr lang="en-US" sz="1400" dirty="0">
                <a:solidFill>
                  <a:srgbClr val="1A2B33"/>
                </a:solidFill>
                <a:latin typeface="Calibri" pitchFamily="34" charset="0"/>
                <a:ea typeface="Calibri" pitchFamily="34" charset="-122"/>
                <a:cs typeface="Calibri" pitchFamily="34" charset="-120"/>
              </a:rPr>
              <a:t>C. A foster parent tells you, upset, that her 16-year-old foster son told her that a staff member at his previous placement "used to come into his room at night." The youth has since said he does not want to talk about it again.</a:t>
            </a:r>
            <a:endParaRPr lang="en-US" sz="1400" dirty="0"/>
          </a:p>
        </p:txBody>
      </p:sp>
      <p:sp>
        <p:nvSpPr>
          <p:cNvPr id="6" name="Shape 4"/>
          <p:cNvSpPr/>
          <p:nvPr/>
        </p:nvSpPr>
        <p:spPr>
          <a:xfrm>
            <a:off x="7585680" y="1554480"/>
            <a:ext cx="548640" cy="548640"/>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733812" y="1702613"/>
            <a:ext cx="252374" cy="252374"/>
          </a:xfrm>
          <a:prstGeom prst="rect">
            <a:avLst/>
          </a:prstGeom>
        </p:spPr>
      </p:pic>
      <p:sp>
        <p:nvSpPr>
          <p:cNvPr id="8" name="Text 5"/>
          <p:cNvSpPr txBox="1"/>
          <p:nvPr/>
        </p:nvSpPr>
        <p:spPr>
          <a:xfrm>
            <a:off x="8262336" y="1554480"/>
            <a:ext cx="3362432" cy="548640"/>
          </a:xfrm>
          <a:prstGeom prst="rect">
            <a:avLst/>
          </a:prstGeom>
          <a:noFill/>
          <a:ln/>
        </p:spPr>
        <p:txBody>
          <a:bodyPr wrap="square" lIns="0" tIns="0" rIns="0" bIns="0" rtlCol="0" anchor="ctr"/>
          <a:lstStyle/>
          <a:p>
            <a:pPr marL="0" indent="0">
              <a:buNone/>
            </a:pPr>
            <a:r>
              <a:rPr lang="en-US" sz="1900" b="1" dirty="0">
                <a:solidFill>
                  <a:srgbClr val="0A2540"/>
                </a:solidFill>
                <a:latin typeface="Cambria" pitchFamily="34" charset="0"/>
                <a:ea typeface="Cambria" pitchFamily="34" charset="-122"/>
                <a:cs typeface="Cambria" pitchFamily="34" charset="-120"/>
              </a:rPr>
              <a:t>Discuss</a:t>
            </a:r>
            <a:endParaRPr lang="en-US" sz="1900" dirty="0"/>
          </a:p>
        </p:txBody>
      </p:sp>
      <p:sp>
        <p:nvSpPr>
          <p:cNvPr id="9" name="Text 6"/>
          <p:cNvSpPr txBox="1"/>
          <p:nvPr/>
        </p:nvSpPr>
        <p:spPr>
          <a:xfrm>
            <a:off x="7622256" y="2286000"/>
            <a:ext cx="3947648" cy="2922016"/>
          </a:xfrm>
          <a:prstGeom prst="rect">
            <a:avLst/>
          </a:prstGeom>
          <a:noFill/>
          <a:ln/>
        </p:spPr>
        <p:txBody>
          <a:bodyPr wrap="square" lIns="0" tIns="0" rIns="0" bIns="0" rtlCol="0" anchor="t"/>
          <a:lstStyle/>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Which of these meets the reasonable-cause standard?</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is your timeframe for each, and when does the clock start?</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Who else must be notified in each situation?</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exactly do you say to Yesenia?</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do you write down for situation C, and what do you not do?</a:t>
            </a:r>
            <a:endParaRPr lang="en-US" sz="135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After you report</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Your role does not end with the call</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The screener decides whether the report is screened in for investigation or assessment. Many reports are screened out; that is a decision about the agency's threshold, not a judgment of your credibility.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 may not be told the outcome. Confidentiality rules limit what can be shared with a reporter, and silence is not evidence that nothing happened.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Keep serving the child. Your relationship is often the most stable thing in the weeks that follow.</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Report again if there is new information or a new incident. Each new concern is a new report — do not assume the open case covers it.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Support the family where you can. Reporting and helping are not opposites, and most families need concrete help more than anything else.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Debrief with your supervisor. Reporting on a family you have worked with is hard, and doing it well deserves support.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Expect that you may be contacted later by an investigator, licensing, or a court. Your contemporaneous notes are what you will rely on.</a:t>
            </a:r>
            <a:endParaRPr lang="en-US" sz="1450" dirty="0"/>
          </a:p>
        </p:txBody>
      </p:sp>
      <p:sp>
        <p:nvSpPr>
          <p:cNvPr id="5" name="Shape 3"/>
          <p:cNvSpPr/>
          <p:nvPr/>
        </p:nvSpPr>
        <p:spPr>
          <a:xfrm>
            <a:off x="7364523" y="1536192"/>
            <a:ext cx="4260244" cy="2404364"/>
          </a:xfrm>
          <a:prstGeom prst="roundRect">
            <a:avLst>
              <a:gd name="adj" fmla="val 4564"/>
            </a:avLst>
          </a:prstGeom>
          <a:solidFill>
            <a:srgbClr val="EDF4F4"/>
          </a:solidFill>
          <a:ln w="12700">
            <a:solidFill>
              <a:srgbClr val="C9DEDF"/>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0D5C63"/>
          </a:solidFill>
          <a:ln w="12700">
            <a:solidFill>
              <a:srgbClr val="0D5C63"/>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The child may be angry with you</a:t>
            </a:r>
            <a:endParaRPr lang="en-US" sz="1700" dirty="0"/>
          </a:p>
        </p:txBody>
      </p:sp>
      <p:sp>
        <p:nvSpPr>
          <p:cNvPr id="9" name="Text 6"/>
          <p:cNvSpPr txBox="1"/>
          <p:nvPr/>
        </p:nvSpPr>
        <p:spPr>
          <a:xfrm>
            <a:off x="7693707" y="2505456"/>
            <a:ext cx="3601876" cy="1307084"/>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 child who asked you not to tell may feel betrayed.</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Say: "I did what I had to do to keep you safe, and I am still here."</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Stay consistent, and keep showing up.</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Knowledge check</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Answer on your own, then compare with your table</a:t>
            </a:r>
            <a:endParaRPr lang="en-US" sz="1400" dirty="0"/>
          </a:p>
        </p:txBody>
      </p:sp>
      <p:sp>
        <p:nvSpPr>
          <p:cNvPr id="4" name="Shape 2"/>
          <p:cNvSpPr/>
          <p:nvPr/>
        </p:nvSpPr>
        <p:spPr>
          <a:xfrm>
            <a:off x="566928" y="1595628"/>
            <a:ext cx="11057839" cy="681228"/>
          </a:xfrm>
          <a:prstGeom prst="roundRect">
            <a:avLst>
              <a:gd name="adj" fmla="val 13423"/>
            </a:avLst>
          </a:prstGeom>
          <a:solidFill>
            <a:srgbClr val="FFFFFF"/>
          </a:solidFill>
          <a:ln w="12700">
            <a:solidFill>
              <a:srgbClr val="D8E2E4"/>
            </a:solidFill>
            <a:prstDash val="solid"/>
          </a:ln>
        </p:spPr>
        <p:txBody>
          <a:bodyPr/>
          <a:lstStyle/>
          <a:p>
            <a:endParaRPr lang="en-US"/>
          </a:p>
        </p:txBody>
      </p:sp>
      <p:sp>
        <p:nvSpPr>
          <p:cNvPr id="5" name="Shape 3"/>
          <p:cNvSpPr/>
          <p:nvPr/>
        </p:nvSpPr>
        <p:spPr>
          <a:xfrm>
            <a:off x="768096" y="1735074"/>
            <a:ext cx="402336" cy="402336"/>
          </a:xfrm>
          <a:prstGeom prst="ellipse">
            <a:avLst/>
          </a:prstGeom>
          <a:solidFill>
            <a:srgbClr val="E8A33D"/>
          </a:solidFill>
          <a:ln w="12700">
            <a:solidFill>
              <a:srgbClr val="E8A33D"/>
            </a:solidFill>
            <a:prstDash val="solid"/>
          </a:ln>
        </p:spPr>
        <p:txBody>
          <a:bodyPr/>
          <a:lstStyle/>
          <a:p>
            <a:endParaRPr lang="en-US"/>
          </a:p>
        </p:txBody>
      </p:sp>
      <p:sp>
        <p:nvSpPr>
          <p:cNvPr id="6" name="Text 4"/>
          <p:cNvSpPr txBox="1"/>
          <p:nvPr/>
        </p:nvSpPr>
        <p:spPr>
          <a:xfrm>
            <a:off x="768096" y="1735074"/>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Q1</a:t>
            </a:r>
            <a:endParaRPr lang="en-US" sz="1050" dirty="0"/>
          </a:p>
        </p:txBody>
      </p:sp>
      <p:sp>
        <p:nvSpPr>
          <p:cNvPr id="7" name="Text 5"/>
          <p:cNvSpPr txBox="1"/>
          <p:nvPr/>
        </p:nvSpPr>
        <p:spPr>
          <a:xfrm>
            <a:off x="1371600" y="1641348"/>
            <a:ext cx="10051999" cy="589788"/>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How long do you have to report after forming a reasonable belief that a child has been abused, and when does the clock start?</a:t>
            </a:r>
            <a:endParaRPr lang="en-US" sz="1350" dirty="0"/>
          </a:p>
        </p:txBody>
      </p:sp>
      <p:sp>
        <p:nvSpPr>
          <p:cNvPr id="8" name="Shape 6"/>
          <p:cNvSpPr/>
          <p:nvPr/>
        </p:nvSpPr>
        <p:spPr>
          <a:xfrm>
            <a:off x="566928" y="2459736"/>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9" name="Shape 7"/>
          <p:cNvSpPr/>
          <p:nvPr/>
        </p:nvSpPr>
        <p:spPr>
          <a:xfrm>
            <a:off x="768096" y="2532888"/>
            <a:ext cx="402336" cy="402336"/>
          </a:xfrm>
          <a:prstGeom prst="ellipse">
            <a:avLst/>
          </a:prstGeom>
          <a:solidFill>
            <a:srgbClr val="E8A33D"/>
          </a:solidFill>
          <a:ln w="12700">
            <a:solidFill>
              <a:srgbClr val="E8A33D"/>
            </a:solidFill>
            <a:prstDash val="solid"/>
          </a:ln>
        </p:spPr>
        <p:txBody>
          <a:bodyPr/>
          <a:lstStyle/>
          <a:p>
            <a:endParaRPr lang="en-US"/>
          </a:p>
        </p:txBody>
      </p:sp>
      <p:sp>
        <p:nvSpPr>
          <p:cNvPr id="10" name="Text 8"/>
          <p:cNvSpPr txBox="1"/>
          <p:nvPr/>
        </p:nvSpPr>
        <p:spPr>
          <a:xfrm>
            <a:off x="768096" y="253288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Q2</a:t>
            </a:r>
            <a:endParaRPr lang="en-US" sz="1050" dirty="0"/>
          </a:p>
        </p:txBody>
      </p:sp>
      <p:sp>
        <p:nvSpPr>
          <p:cNvPr id="11" name="Text 9"/>
          <p:cNvSpPr txBox="1"/>
          <p:nvPr/>
        </p:nvSpPr>
        <p:spPr>
          <a:xfrm>
            <a:off x="1371600" y="2505456"/>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Does telling your supervisor satisfy your legal duty to report? Explain.</a:t>
            </a:r>
            <a:endParaRPr lang="en-US" sz="1350" dirty="0"/>
          </a:p>
        </p:txBody>
      </p:sp>
      <p:sp>
        <p:nvSpPr>
          <p:cNvPr id="12" name="Shape 10"/>
          <p:cNvSpPr/>
          <p:nvPr/>
        </p:nvSpPr>
        <p:spPr>
          <a:xfrm>
            <a:off x="566928" y="3191256"/>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13" name="Shape 11"/>
          <p:cNvSpPr/>
          <p:nvPr/>
        </p:nvSpPr>
        <p:spPr>
          <a:xfrm>
            <a:off x="768096" y="3264408"/>
            <a:ext cx="402336" cy="402336"/>
          </a:xfrm>
          <a:prstGeom prst="ellipse">
            <a:avLst/>
          </a:prstGeom>
          <a:solidFill>
            <a:srgbClr val="E8A33D"/>
          </a:solidFill>
          <a:ln w="12700">
            <a:solidFill>
              <a:srgbClr val="E8A33D"/>
            </a:solidFill>
            <a:prstDash val="solid"/>
          </a:ln>
        </p:spPr>
        <p:txBody>
          <a:bodyPr/>
          <a:lstStyle/>
          <a:p>
            <a:endParaRPr lang="en-US"/>
          </a:p>
        </p:txBody>
      </p:sp>
      <p:sp>
        <p:nvSpPr>
          <p:cNvPr id="14" name="Text 12"/>
          <p:cNvSpPr txBox="1"/>
          <p:nvPr/>
        </p:nvSpPr>
        <p:spPr>
          <a:xfrm>
            <a:off x="768096" y="326440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Q3</a:t>
            </a:r>
            <a:endParaRPr lang="en-US" sz="1050" dirty="0"/>
          </a:p>
        </p:txBody>
      </p:sp>
      <p:sp>
        <p:nvSpPr>
          <p:cNvPr id="15" name="Text 13"/>
          <p:cNvSpPr txBox="1"/>
          <p:nvPr/>
        </p:nvSpPr>
        <p:spPr>
          <a:xfrm>
            <a:off x="1371600" y="3236976"/>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A child begins to disclose. Name two things you should say and two things you must not do.</a:t>
            </a:r>
            <a:endParaRPr lang="en-US" sz="1350" dirty="0"/>
          </a:p>
        </p:txBody>
      </p:sp>
      <p:sp>
        <p:nvSpPr>
          <p:cNvPr id="16" name="Shape 14"/>
          <p:cNvSpPr/>
          <p:nvPr/>
        </p:nvSpPr>
        <p:spPr>
          <a:xfrm>
            <a:off x="566928" y="3922776"/>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17" name="Shape 15"/>
          <p:cNvSpPr/>
          <p:nvPr/>
        </p:nvSpPr>
        <p:spPr>
          <a:xfrm>
            <a:off x="768096" y="3995928"/>
            <a:ext cx="402336" cy="402336"/>
          </a:xfrm>
          <a:prstGeom prst="ellipse">
            <a:avLst/>
          </a:prstGeom>
          <a:solidFill>
            <a:srgbClr val="E8A33D"/>
          </a:solidFill>
          <a:ln w="12700">
            <a:solidFill>
              <a:srgbClr val="E8A33D"/>
            </a:solidFill>
            <a:prstDash val="solid"/>
          </a:ln>
        </p:spPr>
        <p:txBody>
          <a:bodyPr/>
          <a:lstStyle/>
          <a:p>
            <a:endParaRPr lang="en-US"/>
          </a:p>
        </p:txBody>
      </p:sp>
      <p:sp>
        <p:nvSpPr>
          <p:cNvPr id="18" name="Text 16"/>
          <p:cNvSpPr txBox="1"/>
          <p:nvPr/>
        </p:nvSpPr>
        <p:spPr>
          <a:xfrm>
            <a:off x="768096" y="399592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Q4</a:t>
            </a:r>
            <a:endParaRPr lang="en-US" sz="1050" dirty="0"/>
          </a:p>
        </p:txBody>
      </p:sp>
      <p:sp>
        <p:nvSpPr>
          <p:cNvPr id="19" name="Text 17"/>
          <p:cNvSpPr txBox="1"/>
          <p:nvPr/>
        </p:nvSpPr>
        <p:spPr>
          <a:xfrm>
            <a:off x="1371600" y="3968496"/>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Your director tells you not to call because "we will handle this internally." What do you do?</a:t>
            </a:r>
            <a:endParaRPr lang="en-US" sz="1350" dirty="0"/>
          </a:p>
        </p:txBody>
      </p:sp>
      <p:sp>
        <p:nvSpPr>
          <p:cNvPr id="20" name="Shape 18"/>
          <p:cNvSpPr/>
          <p:nvPr/>
        </p:nvSpPr>
        <p:spPr>
          <a:xfrm>
            <a:off x="566928" y="4654296"/>
            <a:ext cx="11057839" cy="681228"/>
          </a:xfrm>
          <a:prstGeom prst="roundRect">
            <a:avLst>
              <a:gd name="adj" fmla="val 13423"/>
            </a:avLst>
          </a:prstGeom>
          <a:solidFill>
            <a:srgbClr val="FFFFFF"/>
          </a:solidFill>
          <a:ln w="12700">
            <a:solidFill>
              <a:srgbClr val="D8E2E4"/>
            </a:solidFill>
            <a:prstDash val="solid"/>
          </a:ln>
        </p:spPr>
        <p:txBody>
          <a:bodyPr/>
          <a:lstStyle/>
          <a:p>
            <a:endParaRPr lang="en-US"/>
          </a:p>
        </p:txBody>
      </p:sp>
      <p:sp>
        <p:nvSpPr>
          <p:cNvPr id="21" name="Shape 19"/>
          <p:cNvSpPr/>
          <p:nvPr/>
        </p:nvSpPr>
        <p:spPr>
          <a:xfrm>
            <a:off x="768096" y="4793742"/>
            <a:ext cx="402336" cy="402336"/>
          </a:xfrm>
          <a:prstGeom prst="ellipse">
            <a:avLst/>
          </a:prstGeom>
          <a:solidFill>
            <a:srgbClr val="E8A33D"/>
          </a:solidFill>
          <a:ln w="12700">
            <a:solidFill>
              <a:srgbClr val="E8A33D"/>
            </a:solidFill>
            <a:prstDash val="solid"/>
          </a:ln>
        </p:spPr>
        <p:txBody>
          <a:bodyPr/>
          <a:lstStyle/>
          <a:p>
            <a:endParaRPr lang="en-US"/>
          </a:p>
        </p:txBody>
      </p:sp>
      <p:sp>
        <p:nvSpPr>
          <p:cNvPr id="22" name="Text 20"/>
          <p:cNvSpPr txBox="1"/>
          <p:nvPr/>
        </p:nvSpPr>
        <p:spPr>
          <a:xfrm>
            <a:off x="768096" y="4793742"/>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Q5</a:t>
            </a:r>
            <a:endParaRPr lang="en-US" sz="1050" dirty="0"/>
          </a:p>
        </p:txBody>
      </p:sp>
      <p:sp>
        <p:nvSpPr>
          <p:cNvPr id="23" name="Text 21"/>
          <p:cNvSpPr txBox="1"/>
          <p:nvPr/>
        </p:nvSpPr>
        <p:spPr>
          <a:xfrm>
            <a:off x="1371600" y="4700016"/>
            <a:ext cx="10051999" cy="589788"/>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You work in an ORR-funded program. You submit a Notification of Concern within 24 hours. Is your state reporting duty satisfied?</a:t>
            </a:r>
            <a:endParaRPr lang="en-US" sz="1350" dirty="0"/>
          </a:p>
        </p:txBody>
      </p:sp>
      <p:sp>
        <p:nvSpPr>
          <p:cNvPr id="24" name="Shape 22"/>
          <p:cNvSpPr/>
          <p:nvPr/>
        </p:nvSpPr>
        <p:spPr>
          <a:xfrm>
            <a:off x="566928" y="5518404"/>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25" name="Shape 23"/>
          <p:cNvSpPr/>
          <p:nvPr/>
        </p:nvSpPr>
        <p:spPr>
          <a:xfrm>
            <a:off x="768096" y="5591556"/>
            <a:ext cx="402336" cy="402336"/>
          </a:xfrm>
          <a:prstGeom prst="ellipse">
            <a:avLst/>
          </a:prstGeom>
          <a:solidFill>
            <a:srgbClr val="E8A33D"/>
          </a:solidFill>
          <a:ln w="12700">
            <a:solidFill>
              <a:srgbClr val="E8A33D"/>
            </a:solidFill>
            <a:prstDash val="solid"/>
          </a:ln>
        </p:spPr>
        <p:txBody>
          <a:bodyPr/>
          <a:lstStyle/>
          <a:p>
            <a:endParaRPr lang="en-US"/>
          </a:p>
        </p:txBody>
      </p:sp>
      <p:sp>
        <p:nvSpPr>
          <p:cNvPr id="26" name="Text 24"/>
          <p:cNvSpPr txBox="1"/>
          <p:nvPr/>
        </p:nvSpPr>
        <p:spPr>
          <a:xfrm>
            <a:off x="768096" y="5591556"/>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Q6</a:t>
            </a:r>
            <a:endParaRPr lang="en-US" sz="1050" dirty="0"/>
          </a:p>
        </p:txBody>
      </p:sp>
      <p:sp>
        <p:nvSpPr>
          <p:cNvPr id="27" name="Text 25"/>
          <p:cNvSpPr txBox="1"/>
          <p:nvPr/>
        </p:nvSpPr>
        <p:spPr>
          <a:xfrm>
            <a:off x="1371600" y="5564124"/>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Write one sentence of documentation about a bruise you observed — facts only, no conclusions.</a:t>
            </a:r>
            <a:endParaRPr lang="en-US" sz="13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Knowledge check: answer key</a:t>
            </a:r>
            <a:endParaRPr lang="en-US" sz="3200" dirty="0"/>
          </a:p>
        </p:txBody>
      </p:sp>
      <p:sp>
        <p:nvSpPr>
          <p:cNvPr id="3" name="Shape 1"/>
          <p:cNvSpPr/>
          <p:nvPr/>
        </p:nvSpPr>
        <p:spPr>
          <a:xfrm>
            <a:off x="566928" y="1329182"/>
            <a:ext cx="11057839" cy="762762"/>
          </a:xfrm>
          <a:prstGeom prst="roundRect">
            <a:avLst>
              <a:gd name="adj" fmla="val 11988"/>
            </a:avLst>
          </a:prstGeom>
          <a:solidFill>
            <a:srgbClr val="EDF4F4"/>
          </a:solidFill>
          <a:ln w="12700">
            <a:solidFill>
              <a:srgbClr val="C9DEDF"/>
            </a:solidFill>
            <a:prstDash val="solid"/>
          </a:ln>
        </p:spPr>
        <p:txBody>
          <a:bodyPr/>
          <a:lstStyle/>
          <a:p>
            <a:endParaRPr lang="en-US"/>
          </a:p>
        </p:txBody>
      </p:sp>
      <p:sp>
        <p:nvSpPr>
          <p:cNvPr id="4" name="Shape 2"/>
          <p:cNvSpPr/>
          <p:nvPr/>
        </p:nvSpPr>
        <p:spPr>
          <a:xfrm>
            <a:off x="786384" y="1527683"/>
            <a:ext cx="365760" cy="365760"/>
          </a:xfrm>
          <a:prstGeom prst="ellipse">
            <a:avLst/>
          </a:prstGeom>
          <a:solidFill>
            <a:srgbClr val="0D5C63"/>
          </a:solidFill>
          <a:ln w="12700">
            <a:solidFill>
              <a:srgbClr val="0D5C63"/>
            </a:solidFill>
            <a:prstDash val="solid"/>
          </a:ln>
        </p:spPr>
        <p:txBody>
          <a:bodyPr/>
          <a:lstStyle/>
          <a:p>
            <a:endParaRPr lang="en-US"/>
          </a:p>
        </p:txBody>
      </p:sp>
      <p:pic>
        <p:nvPicPr>
          <p:cNvPr id="5" name="Image 0" descr="preencoded.png"/>
          <p:cNvPicPr>
            <a:picLocks noChangeAspect="1"/>
          </p:cNvPicPr>
          <p:nvPr/>
        </p:nvPicPr>
        <p:blipFill>
          <a:blip r:embed="rId3"/>
          <a:stretch>
            <a:fillRect/>
          </a:stretch>
        </p:blipFill>
        <p:spPr>
          <a:xfrm>
            <a:off x="885139" y="1626438"/>
            <a:ext cx="168250" cy="168250"/>
          </a:xfrm>
          <a:prstGeom prst="rect">
            <a:avLst/>
          </a:prstGeom>
        </p:spPr>
      </p:pic>
      <p:sp>
        <p:nvSpPr>
          <p:cNvPr id="6" name="Text 3"/>
          <p:cNvSpPr txBox="1"/>
          <p:nvPr/>
        </p:nvSpPr>
        <p:spPr>
          <a:xfrm>
            <a:off x="1371600" y="1365758"/>
            <a:ext cx="10051999" cy="689610"/>
          </a:xfrm>
          <a:prstGeom prst="rect">
            <a:avLst/>
          </a:prstGeom>
          <a:noFill/>
          <a:ln/>
        </p:spPr>
        <p:txBody>
          <a:bodyPr wrap="square" lIns="0" tIns="0" rIns="0" bIns="0" rtlCol="0" anchor="ctr"/>
          <a:lstStyle/>
          <a:p>
            <a:pPr marL="0" indent="0">
              <a:lnSpc>
                <a:spcPct val="105000"/>
              </a:lnSpc>
              <a:buNone/>
            </a:pPr>
            <a:r>
              <a:rPr lang="en-US" sz="1150" b="1" dirty="0">
                <a:solidFill>
                  <a:srgbClr val="0D5C63"/>
                </a:solidFill>
                <a:latin typeface="Calibri" pitchFamily="34" charset="0"/>
                <a:ea typeface="Calibri" pitchFamily="34" charset="-122"/>
                <a:cs typeface="Calibri" pitchFamily="34" charset="-120"/>
              </a:rPr>
              <a:t>Q1  </a:t>
            </a:r>
            <a:r>
              <a:rPr lang="en-US" sz="1150" dirty="0">
                <a:solidFill>
                  <a:srgbClr val="1A2B33"/>
                </a:solidFill>
                <a:latin typeface="Calibri" pitchFamily="34" charset="0"/>
                <a:ea typeface="Calibri" pitchFamily="34" charset="-122"/>
                <a:cs typeface="Calibri" pitchFamily="34" charset="-120"/>
              </a:rPr>
              <a:t>Immediately, and in no case later than 24 hours. The clock starts when you form reasonable cause to believe — not at the end of the shift, not when the supervisor returns, and not when you finish gathering more detail. (Georgia: O.C.G.A. § 19-7-5; verify your own state.)</a:t>
            </a:r>
            <a:endParaRPr lang="en-US" sz="1150" dirty="0"/>
          </a:p>
        </p:txBody>
      </p:sp>
      <p:sp>
        <p:nvSpPr>
          <p:cNvPr id="7" name="Shape 4"/>
          <p:cNvSpPr/>
          <p:nvPr/>
        </p:nvSpPr>
        <p:spPr>
          <a:xfrm>
            <a:off x="566928" y="2256536"/>
            <a:ext cx="11057839" cy="581660"/>
          </a:xfrm>
          <a:prstGeom prst="roundRect">
            <a:avLst>
              <a:gd name="adj" fmla="val 15721"/>
            </a:avLst>
          </a:prstGeom>
          <a:solidFill>
            <a:srgbClr val="EDF4F4"/>
          </a:solidFill>
          <a:ln w="12700">
            <a:solidFill>
              <a:srgbClr val="C9DEDF"/>
            </a:solidFill>
            <a:prstDash val="solid"/>
          </a:ln>
        </p:spPr>
        <p:txBody>
          <a:bodyPr/>
          <a:lstStyle/>
          <a:p>
            <a:endParaRPr lang="en-US"/>
          </a:p>
        </p:txBody>
      </p:sp>
      <p:sp>
        <p:nvSpPr>
          <p:cNvPr id="8" name="Shape 5"/>
          <p:cNvSpPr/>
          <p:nvPr/>
        </p:nvSpPr>
        <p:spPr>
          <a:xfrm>
            <a:off x="786384" y="2364486"/>
            <a:ext cx="365760" cy="365760"/>
          </a:xfrm>
          <a:prstGeom prst="ellipse">
            <a:avLst/>
          </a:prstGeom>
          <a:solidFill>
            <a:srgbClr val="0D5C63"/>
          </a:solidFill>
          <a:ln w="12700">
            <a:solidFill>
              <a:srgbClr val="0D5C63"/>
            </a:solidFill>
            <a:prstDash val="solid"/>
          </a:ln>
        </p:spPr>
        <p:txBody>
          <a:bodyPr/>
          <a:lstStyle/>
          <a:p>
            <a:endParaRPr lang="en-US"/>
          </a:p>
        </p:txBody>
      </p:sp>
      <p:pic>
        <p:nvPicPr>
          <p:cNvPr id="9" name="Image 1" descr="preencoded.png"/>
          <p:cNvPicPr>
            <a:picLocks noChangeAspect="1"/>
          </p:cNvPicPr>
          <p:nvPr/>
        </p:nvPicPr>
        <p:blipFill>
          <a:blip r:embed="rId3"/>
          <a:stretch>
            <a:fillRect/>
          </a:stretch>
        </p:blipFill>
        <p:spPr>
          <a:xfrm>
            <a:off x="885139" y="2463241"/>
            <a:ext cx="168250" cy="168250"/>
          </a:xfrm>
          <a:prstGeom prst="rect">
            <a:avLst/>
          </a:prstGeom>
        </p:spPr>
      </p:pic>
      <p:sp>
        <p:nvSpPr>
          <p:cNvPr id="10" name="Text 6"/>
          <p:cNvSpPr txBox="1"/>
          <p:nvPr/>
        </p:nvSpPr>
        <p:spPr>
          <a:xfrm>
            <a:off x="1371600" y="2293112"/>
            <a:ext cx="10051999" cy="508508"/>
          </a:xfrm>
          <a:prstGeom prst="rect">
            <a:avLst/>
          </a:prstGeom>
          <a:noFill/>
          <a:ln/>
        </p:spPr>
        <p:txBody>
          <a:bodyPr wrap="square" lIns="0" tIns="0" rIns="0" bIns="0" rtlCol="0" anchor="ctr"/>
          <a:lstStyle/>
          <a:p>
            <a:pPr marL="0" indent="0">
              <a:lnSpc>
                <a:spcPct val="105000"/>
              </a:lnSpc>
              <a:buNone/>
            </a:pPr>
            <a:r>
              <a:rPr lang="en-US" sz="1150" b="1" dirty="0">
                <a:solidFill>
                  <a:srgbClr val="0D5C63"/>
                </a:solidFill>
                <a:latin typeface="Calibri" pitchFamily="34" charset="0"/>
                <a:ea typeface="Calibri" pitchFamily="34" charset="-122"/>
                <a:cs typeface="Calibri" pitchFamily="34" charset="-120"/>
              </a:rPr>
              <a:t>Q2  </a:t>
            </a:r>
            <a:r>
              <a:rPr lang="en-US" sz="1150" dirty="0">
                <a:solidFill>
                  <a:srgbClr val="1A2B33"/>
                </a:solidFill>
                <a:latin typeface="Calibri" pitchFamily="34" charset="0"/>
                <a:ea typeface="Calibri" pitchFamily="34" charset="-122"/>
                <a:cs typeface="Calibri" pitchFamily="34" charset="-120"/>
              </a:rPr>
              <a:t>No. The duty belongs to the individual who has the suspicion. Internal notification is required by NCYS policy in addition to the external report, never in place of it.</a:t>
            </a:r>
            <a:endParaRPr lang="en-US" sz="1150" dirty="0"/>
          </a:p>
        </p:txBody>
      </p:sp>
      <p:sp>
        <p:nvSpPr>
          <p:cNvPr id="11" name="Shape 7"/>
          <p:cNvSpPr/>
          <p:nvPr/>
        </p:nvSpPr>
        <p:spPr>
          <a:xfrm>
            <a:off x="566928" y="3002788"/>
            <a:ext cx="11057839" cy="762762"/>
          </a:xfrm>
          <a:prstGeom prst="roundRect">
            <a:avLst>
              <a:gd name="adj" fmla="val 11988"/>
            </a:avLst>
          </a:prstGeom>
          <a:solidFill>
            <a:srgbClr val="EDF4F4"/>
          </a:solidFill>
          <a:ln w="12700">
            <a:solidFill>
              <a:srgbClr val="C9DEDF"/>
            </a:solidFill>
            <a:prstDash val="solid"/>
          </a:ln>
        </p:spPr>
        <p:txBody>
          <a:bodyPr/>
          <a:lstStyle/>
          <a:p>
            <a:endParaRPr lang="en-US"/>
          </a:p>
        </p:txBody>
      </p:sp>
      <p:sp>
        <p:nvSpPr>
          <p:cNvPr id="12" name="Shape 8"/>
          <p:cNvSpPr/>
          <p:nvPr/>
        </p:nvSpPr>
        <p:spPr>
          <a:xfrm>
            <a:off x="786384" y="3201289"/>
            <a:ext cx="365760" cy="365760"/>
          </a:xfrm>
          <a:prstGeom prst="ellipse">
            <a:avLst/>
          </a:prstGeom>
          <a:solidFill>
            <a:srgbClr val="0D5C63"/>
          </a:solidFill>
          <a:ln w="12700">
            <a:solidFill>
              <a:srgbClr val="0D5C63"/>
            </a:solidFill>
            <a:prstDash val="solid"/>
          </a:ln>
        </p:spPr>
        <p:txBody>
          <a:bodyPr/>
          <a:lstStyle/>
          <a:p>
            <a:endParaRPr lang="en-US"/>
          </a:p>
        </p:txBody>
      </p:sp>
      <p:pic>
        <p:nvPicPr>
          <p:cNvPr id="13" name="Image 2" descr="preencoded.png"/>
          <p:cNvPicPr>
            <a:picLocks noChangeAspect="1"/>
          </p:cNvPicPr>
          <p:nvPr/>
        </p:nvPicPr>
        <p:blipFill>
          <a:blip r:embed="rId3"/>
          <a:stretch>
            <a:fillRect/>
          </a:stretch>
        </p:blipFill>
        <p:spPr>
          <a:xfrm>
            <a:off x="885139" y="3300044"/>
            <a:ext cx="168250" cy="168250"/>
          </a:xfrm>
          <a:prstGeom prst="rect">
            <a:avLst/>
          </a:prstGeom>
        </p:spPr>
      </p:pic>
      <p:sp>
        <p:nvSpPr>
          <p:cNvPr id="14" name="Text 9"/>
          <p:cNvSpPr txBox="1"/>
          <p:nvPr/>
        </p:nvSpPr>
        <p:spPr>
          <a:xfrm>
            <a:off x="1371600" y="3039364"/>
            <a:ext cx="10051999" cy="689610"/>
          </a:xfrm>
          <a:prstGeom prst="rect">
            <a:avLst/>
          </a:prstGeom>
          <a:noFill/>
          <a:ln/>
        </p:spPr>
        <p:txBody>
          <a:bodyPr wrap="square" lIns="0" tIns="0" rIns="0" bIns="0" rtlCol="0" anchor="ctr"/>
          <a:lstStyle/>
          <a:p>
            <a:pPr marL="0" indent="0">
              <a:lnSpc>
                <a:spcPct val="105000"/>
              </a:lnSpc>
              <a:buNone/>
            </a:pPr>
            <a:r>
              <a:rPr lang="en-US" sz="1150" b="1" dirty="0">
                <a:solidFill>
                  <a:srgbClr val="0D5C63"/>
                </a:solidFill>
                <a:latin typeface="Calibri" pitchFamily="34" charset="0"/>
                <a:ea typeface="Calibri" pitchFamily="34" charset="-122"/>
                <a:cs typeface="Calibri" pitchFamily="34" charset="-120"/>
              </a:rPr>
              <a:t>Q3  </a:t>
            </a:r>
            <a:r>
              <a:rPr lang="en-US" sz="1150" dirty="0">
                <a:solidFill>
                  <a:srgbClr val="1A2B33"/>
                </a:solidFill>
                <a:latin typeface="Calibri" pitchFamily="34" charset="0"/>
                <a:ea typeface="Calibri" pitchFamily="34" charset="-122"/>
                <a:cs typeface="Calibri" pitchFamily="34" charset="-120"/>
              </a:rPr>
              <a:t>Say: "I believe you," "Thank you for telling me," "This is not your fault," or "I can't keep this to myself because my job is to keep you safe." Do not interview or ask leading questions, and do not promise secrecy, confront the alleged offender, or have the child repeat the story for other staff.</a:t>
            </a:r>
            <a:endParaRPr lang="en-US" sz="1150" dirty="0"/>
          </a:p>
        </p:txBody>
      </p:sp>
      <p:sp>
        <p:nvSpPr>
          <p:cNvPr id="15" name="Shape 10"/>
          <p:cNvSpPr/>
          <p:nvPr/>
        </p:nvSpPr>
        <p:spPr>
          <a:xfrm>
            <a:off x="566928" y="3930142"/>
            <a:ext cx="11057839" cy="581660"/>
          </a:xfrm>
          <a:prstGeom prst="roundRect">
            <a:avLst>
              <a:gd name="adj" fmla="val 15721"/>
            </a:avLst>
          </a:prstGeom>
          <a:solidFill>
            <a:srgbClr val="EDF4F4"/>
          </a:solidFill>
          <a:ln w="12700">
            <a:solidFill>
              <a:srgbClr val="C9DEDF"/>
            </a:solidFill>
            <a:prstDash val="solid"/>
          </a:ln>
        </p:spPr>
        <p:txBody>
          <a:bodyPr/>
          <a:lstStyle/>
          <a:p>
            <a:endParaRPr lang="en-US"/>
          </a:p>
        </p:txBody>
      </p:sp>
      <p:sp>
        <p:nvSpPr>
          <p:cNvPr id="16" name="Shape 11"/>
          <p:cNvSpPr/>
          <p:nvPr/>
        </p:nvSpPr>
        <p:spPr>
          <a:xfrm>
            <a:off x="786384" y="4038092"/>
            <a:ext cx="365760" cy="365760"/>
          </a:xfrm>
          <a:prstGeom prst="ellipse">
            <a:avLst/>
          </a:prstGeom>
          <a:solidFill>
            <a:srgbClr val="0D5C63"/>
          </a:solidFill>
          <a:ln w="12700">
            <a:solidFill>
              <a:srgbClr val="0D5C63"/>
            </a:solidFill>
            <a:prstDash val="solid"/>
          </a:ln>
        </p:spPr>
        <p:txBody>
          <a:bodyPr/>
          <a:lstStyle/>
          <a:p>
            <a:endParaRPr lang="en-US"/>
          </a:p>
        </p:txBody>
      </p:sp>
      <p:pic>
        <p:nvPicPr>
          <p:cNvPr id="17" name="Image 3" descr="preencoded.png"/>
          <p:cNvPicPr>
            <a:picLocks noChangeAspect="1"/>
          </p:cNvPicPr>
          <p:nvPr/>
        </p:nvPicPr>
        <p:blipFill>
          <a:blip r:embed="rId3"/>
          <a:stretch>
            <a:fillRect/>
          </a:stretch>
        </p:blipFill>
        <p:spPr>
          <a:xfrm>
            <a:off x="885139" y="4136847"/>
            <a:ext cx="168250" cy="168250"/>
          </a:xfrm>
          <a:prstGeom prst="rect">
            <a:avLst/>
          </a:prstGeom>
        </p:spPr>
      </p:pic>
      <p:sp>
        <p:nvSpPr>
          <p:cNvPr id="18" name="Text 12"/>
          <p:cNvSpPr txBox="1"/>
          <p:nvPr/>
        </p:nvSpPr>
        <p:spPr>
          <a:xfrm>
            <a:off x="1371600" y="3966718"/>
            <a:ext cx="10051999" cy="508508"/>
          </a:xfrm>
          <a:prstGeom prst="rect">
            <a:avLst/>
          </a:prstGeom>
          <a:noFill/>
          <a:ln/>
        </p:spPr>
        <p:txBody>
          <a:bodyPr wrap="square" lIns="0" tIns="0" rIns="0" bIns="0" rtlCol="0" anchor="ctr"/>
          <a:lstStyle/>
          <a:p>
            <a:pPr marL="0" indent="0">
              <a:lnSpc>
                <a:spcPct val="105000"/>
              </a:lnSpc>
              <a:buNone/>
            </a:pPr>
            <a:r>
              <a:rPr lang="en-US" sz="1150" b="1" dirty="0">
                <a:solidFill>
                  <a:srgbClr val="0D5C63"/>
                </a:solidFill>
                <a:latin typeface="Calibri" pitchFamily="34" charset="0"/>
                <a:ea typeface="Calibri" pitchFamily="34" charset="-122"/>
                <a:cs typeface="Calibri" pitchFamily="34" charset="-120"/>
              </a:rPr>
              <a:t>Q4  </a:t>
            </a:r>
            <a:r>
              <a:rPr lang="en-US" sz="1150" dirty="0">
                <a:solidFill>
                  <a:srgbClr val="1A2B33"/>
                </a:solidFill>
                <a:latin typeface="Calibri" pitchFamily="34" charset="0"/>
                <a:ea typeface="Calibri" pitchFamily="34" charset="-122"/>
                <a:cs typeface="Calibri" pitchFamily="34" charset="-120"/>
              </a:rPr>
              <a:t>Make the report anyway, then document that you were instructed not to — with the date, time, and person — and escalate to the designated official or the board. No one can relieve you of a legal duty, and retaliation for good-faith reporting is prohibited.</a:t>
            </a:r>
            <a:endParaRPr lang="en-US" sz="1150" dirty="0"/>
          </a:p>
        </p:txBody>
      </p:sp>
      <p:sp>
        <p:nvSpPr>
          <p:cNvPr id="19" name="Shape 13"/>
          <p:cNvSpPr/>
          <p:nvPr/>
        </p:nvSpPr>
        <p:spPr>
          <a:xfrm>
            <a:off x="566928" y="4676394"/>
            <a:ext cx="11057839" cy="581660"/>
          </a:xfrm>
          <a:prstGeom prst="roundRect">
            <a:avLst>
              <a:gd name="adj" fmla="val 15721"/>
            </a:avLst>
          </a:prstGeom>
          <a:solidFill>
            <a:srgbClr val="EDF4F4"/>
          </a:solidFill>
          <a:ln w="12700">
            <a:solidFill>
              <a:srgbClr val="C9DEDF"/>
            </a:solidFill>
            <a:prstDash val="solid"/>
          </a:ln>
        </p:spPr>
        <p:txBody>
          <a:bodyPr/>
          <a:lstStyle/>
          <a:p>
            <a:endParaRPr lang="en-US"/>
          </a:p>
        </p:txBody>
      </p:sp>
      <p:sp>
        <p:nvSpPr>
          <p:cNvPr id="20" name="Shape 14"/>
          <p:cNvSpPr/>
          <p:nvPr/>
        </p:nvSpPr>
        <p:spPr>
          <a:xfrm>
            <a:off x="786384" y="4784344"/>
            <a:ext cx="365760" cy="365760"/>
          </a:xfrm>
          <a:prstGeom prst="ellipse">
            <a:avLst/>
          </a:prstGeom>
          <a:solidFill>
            <a:srgbClr val="0D5C63"/>
          </a:solidFill>
          <a:ln w="12700">
            <a:solidFill>
              <a:srgbClr val="0D5C63"/>
            </a:solidFill>
            <a:prstDash val="solid"/>
          </a:ln>
        </p:spPr>
        <p:txBody>
          <a:bodyPr/>
          <a:lstStyle/>
          <a:p>
            <a:endParaRPr lang="en-US"/>
          </a:p>
        </p:txBody>
      </p:sp>
      <p:pic>
        <p:nvPicPr>
          <p:cNvPr id="21" name="Image 4" descr="preencoded.png"/>
          <p:cNvPicPr>
            <a:picLocks noChangeAspect="1"/>
          </p:cNvPicPr>
          <p:nvPr/>
        </p:nvPicPr>
        <p:blipFill>
          <a:blip r:embed="rId3"/>
          <a:stretch>
            <a:fillRect/>
          </a:stretch>
        </p:blipFill>
        <p:spPr>
          <a:xfrm>
            <a:off x="885139" y="4883099"/>
            <a:ext cx="168250" cy="168250"/>
          </a:xfrm>
          <a:prstGeom prst="rect">
            <a:avLst/>
          </a:prstGeom>
        </p:spPr>
      </p:pic>
      <p:sp>
        <p:nvSpPr>
          <p:cNvPr id="22" name="Text 15"/>
          <p:cNvSpPr txBox="1"/>
          <p:nvPr/>
        </p:nvSpPr>
        <p:spPr>
          <a:xfrm>
            <a:off x="1371600" y="4712970"/>
            <a:ext cx="10051999" cy="508508"/>
          </a:xfrm>
          <a:prstGeom prst="rect">
            <a:avLst/>
          </a:prstGeom>
          <a:noFill/>
          <a:ln/>
        </p:spPr>
        <p:txBody>
          <a:bodyPr wrap="square" lIns="0" tIns="0" rIns="0" bIns="0" rtlCol="0" anchor="ctr"/>
          <a:lstStyle/>
          <a:p>
            <a:pPr marL="0" indent="0">
              <a:lnSpc>
                <a:spcPct val="105000"/>
              </a:lnSpc>
              <a:buNone/>
            </a:pPr>
            <a:r>
              <a:rPr lang="en-US" sz="1150" b="1" dirty="0">
                <a:solidFill>
                  <a:srgbClr val="0D5C63"/>
                </a:solidFill>
                <a:latin typeface="Calibri" pitchFamily="34" charset="0"/>
                <a:ea typeface="Calibri" pitchFamily="34" charset="-122"/>
                <a:cs typeface="Calibri" pitchFamily="34" charset="-120"/>
              </a:rPr>
              <a:t>Q5  </a:t>
            </a:r>
            <a:r>
              <a:rPr lang="en-US" sz="1150" dirty="0">
                <a:solidFill>
                  <a:srgbClr val="1A2B33"/>
                </a:solidFill>
                <a:latin typeface="Calibri" pitchFamily="34" charset="0"/>
                <a:ea typeface="Calibri" pitchFamily="34" charset="-122"/>
                <a:cs typeface="Calibri" pitchFamily="34" charset="-120"/>
              </a:rPr>
              <a:t>No. ORR notification and state mandated reporting are separate obligations. When both apply, complete both and record the time of each.</a:t>
            </a:r>
            <a:endParaRPr lang="en-US" sz="1150" dirty="0"/>
          </a:p>
        </p:txBody>
      </p:sp>
      <p:sp>
        <p:nvSpPr>
          <p:cNvPr id="23" name="Shape 16"/>
          <p:cNvSpPr/>
          <p:nvPr/>
        </p:nvSpPr>
        <p:spPr>
          <a:xfrm>
            <a:off x="566928" y="5422646"/>
            <a:ext cx="11057839" cy="581660"/>
          </a:xfrm>
          <a:prstGeom prst="roundRect">
            <a:avLst>
              <a:gd name="adj" fmla="val 15721"/>
            </a:avLst>
          </a:prstGeom>
          <a:solidFill>
            <a:srgbClr val="EDF4F4"/>
          </a:solidFill>
          <a:ln w="12700">
            <a:solidFill>
              <a:srgbClr val="C9DEDF"/>
            </a:solidFill>
            <a:prstDash val="solid"/>
          </a:ln>
        </p:spPr>
        <p:txBody>
          <a:bodyPr/>
          <a:lstStyle/>
          <a:p>
            <a:endParaRPr lang="en-US"/>
          </a:p>
        </p:txBody>
      </p:sp>
      <p:sp>
        <p:nvSpPr>
          <p:cNvPr id="24" name="Shape 17"/>
          <p:cNvSpPr/>
          <p:nvPr/>
        </p:nvSpPr>
        <p:spPr>
          <a:xfrm>
            <a:off x="786384" y="5530596"/>
            <a:ext cx="365760" cy="365760"/>
          </a:xfrm>
          <a:prstGeom prst="ellipse">
            <a:avLst/>
          </a:prstGeom>
          <a:solidFill>
            <a:srgbClr val="0D5C63"/>
          </a:solidFill>
          <a:ln w="12700">
            <a:solidFill>
              <a:srgbClr val="0D5C63"/>
            </a:solidFill>
            <a:prstDash val="solid"/>
          </a:ln>
        </p:spPr>
        <p:txBody>
          <a:bodyPr/>
          <a:lstStyle/>
          <a:p>
            <a:endParaRPr lang="en-US"/>
          </a:p>
        </p:txBody>
      </p:sp>
      <p:pic>
        <p:nvPicPr>
          <p:cNvPr id="25" name="Image 5" descr="preencoded.png"/>
          <p:cNvPicPr>
            <a:picLocks noChangeAspect="1"/>
          </p:cNvPicPr>
          <p:nvPr/>
        </p:nvPicPr>
        <p:blipFill>
          <a:blip r:embed="rId3"/>
          <a:stretch>
            <a:fillRect/>
          </a:stretch>
        </p:blipFill>
        <p:spPr>
          <a:xfrm>
            <a:off x="885139" y="5629351"/>
            <a:ext cx="168250" cy="168250"/>
          </a:xfrm>
          <a:prstGeom prst="rect">
            <a:avLst/>
          </a:prstGeom>
        </p:spPr>
      </p:pic>
      <p:sp>
        <p:nvSpPr>
          <p:cNvPr id="26" name="Text 18"/>
          <p:cNvSpPr txBox="1"/>
          <p:nvPr/>
        </p:nvSpPr>
        <p:spPr>
          <a:xfrm>
            <a:off x="1371600" y="5459222"/>
            <a:ext cx="10051999" cy="508508"/>
          </a:xfrm>
          <a:prstGeom prst="rect">
            <a:avLst/>
          </a:prstGeom>
          <a:noFill/>
          <a:ln/>
        </p:spPr>
        <p:txBody>
          <a:bodyPr wrap="square" lIns="0" tIns="0" rIns="0" bIns="0" rtlCol="0" anchor="ctr"/>
          <a:lstStyle/>
          <a:p>
            <a:pPr marL="0" indent="0">
              <a:lnSpc>
                <a:spcPct val="105000"/>
              </a:lnSpc>
              <a:buNone/>
            </a:pPr>
            <a:r>
              <a:rPr lang="en-US" sz="1150" b="1" dirty="0">
                <a:solidFill>
                  <a:srgbClr val="0D5C63"/>
                </a:solidFill>
                <a:latin typeface="Calibri" pitchFamily="34" charset="0"/>
                <a:ea typeface="Calibri" pitchFamily="34" charset="-122"/>
                <a:cs typeface="Calibri" pitchFamily="34" charset="-120"/>
              </a:rPr>
              <a:t>Q6  </a:t>
            </a:r>
            <a:r>
              <a:rPr lang="en-US" sz="1150" dirty="0">
                <a:solidFill>
                  <a:srgbClr val="1A2B33"/>
                </a:solidFill>
                <a:latin typeface="Calibri" pitchFamily="34" charset="0"/>
                <a:ea typeface="Calibri" pitchFamily="34" charset="-122"/>
                <a:cs typeface="Calibri" pitchFamily="34" charset="-120"/>
              </a:rPr>
              <a:t>Example: "Observed a curved purple bruise approximately 2 inches long on the child's right cheek at 9:10 a.m. Child stated, 'I fell off the couch.'" No cause, no blame, no diagnosis.</a:t>
            </a:r>
            <a:endParaRPr lang="en-US" sz="1150" dirty="0"/>
          </a:p>
        </p:txBody>
      </p:sp>
      <p:sp>
        <p:nvSpPr>
          <p:cNvPr id="27" name="Text 19"/>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28" name="Text 20"/>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Numbers and references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Post these where staff can see them, and verify them annually</a:t>
            </a:r>
            <a:endParaRPr lang="en-US" sz="1400" dirty="0"/>
          </a:p>
        </p:txBody>
      </p:sp>
      <p:sp>
        <p:nvSpPr>
          <p:cNvPr id="4" name="Shape 2"/>
          <p:cNvSpPr/>
          <p:nvPr/>
        </p:nvSpPr>
        <p:spPr>
          <a:xfrm>
            <a:off x="566928" y="1536192"/>
            <a:ext cx="3478682" cy="3280410"/>
          </a:xfrm>
          <a:prstGeom prst="roundRect">
            <a:avLst>
              <a:gd name="adj" fmla="val 3345"/>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5" name="Shape 3"/>
          <p:cNvSpPr/>
          <p:nvPr/>
        </p:nvSpPr>
        <p:spPr>
          <a:xfrm>
            <a:off x="822960"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56280" y="1925544"/>
            <a:ext cx="227137" cy="227137"/>
          </a:xfrm>
          <a:prstGeom prst="rect">
            <a:avLst/>
          </a:prstGeom>
        </p:spPr>
      </p:pic>
      <p:sp>
        <p:nvSpPr>
          <p:cNvPr id="7" name="Text 4"/>
          <p:cNvSpPr txBox="1"/>
          <p:nvPr/>
        </p:nvSpPr>
        <p:spPr>
          <a:xfrm>
            <a:off x="1481328"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Report here</a:t>
            </a:r>
            <a:endParaRPr lang="en-US" sz="1500" dirty="0"/>
          </a:p>
        </p:txBody>
      </p:sp>
      <p:sp>
        <p:nvSpPr>
          <p:cNvPr id="8" name="Text 5"/>
          <p:cNvSpPr txBox="1"/>
          <p:nvPr/>
        </p:nvSpPr>
        <p:spPr>
          <a:xfrm>
            <a:off x="841248" y="2450592"/>
            <a:ext cx="2930042" cy="2201418"/>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Georgia Child Abuse &amp; Neglect: 1-855-422-4453 (1-855-GACHILD)</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Georgia DFCS online portal: dfcs.dhs.georgia.gov</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Childhelp National Child Abuse Hotline: 1-800-422-4453</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Emergency: 911</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Your state hotline: ______________________</a:t>
            </a:r>
            <a:endParaRPr lang="en-US" sz="1250" dirty="0"/>
          </a:p>
        </p:txBody>
      </p:sp>
      <p:sp>
        <p:nvSpPr>
          <p:cNvPr id="9" name="Shape 6"/>
          <p:cNvSpPr/>
          <p:nvPr/>
        </p:nvSpPr>
        <p:spPr>
          <a:xfrm>
            <a:off x="4356506" y="1536192"/>
            <a:ext cx="3478682" cy="3280410"/>
          </a:xfrm>
          <a:prstGeom prst="roundRect">
            <a:avLst>
              <a:gd name="adj" fmla="val 3345"/>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10" name="Shape 7"/>
          <p:cNvSpPr/>
          <p:nvPr/>
        </p:nvSpPr>
        <p:spPr>
          <a:xfrm>
            <a:off x="4612538"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45858" y="1925544"/>
            <a:ext cx="227137" cy="227137"/>
          </a:xfrm>
          <a:prstGeom prst="rect">
            <a:avLst/>
          </a:prstGeom>
        </p:spPr>
      </p:pic>
      <p:sp>
        <p:nvSpPr>
          <p:cNvPr id="12" name="Text 8"/>
          <p:cNvSpPr txBox="1"/>
          <p:nvPr/>
        </p:nvSpPr>
        <p:spPr>
          <a:xfrm>
            <a:off x="5270906"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Related hotlines</a:t>
            </a:r>
            <a:endParaRPr lang="en-US" sz="1500" dirty="0"/>
          </a:p>
        </p:txBody>
      </p:sp>
      <p:sp>
        <p:nvSpPr>
          <p:cNvPr id="13" name="Text 9"/>
          <p:cNvSpPr txBox="1"/>
          <p:nvPr/>
        </p:nvSpPr>
        <p:spPr>
          <a:xfrm>
            <a:off x="4630826" y="2450592"/>
            <a:ext cx="2930042" cy="2201418"/>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National Human Trafficking Hotline: 1-888-373-7888, text 233733</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NCMEC CyberTipline: report.cybertip.org</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988 Suicide &amp; Crisis Lifeline: call or text 988</a:t>
            </a:r>
            <a:endParaRPr lang="en-US" sz="1250" dirty="0"/>
          </a:p>
        </p:txBody>
      </p:sp>
      <p:sp>
        <p:nvSpPr>
          <p:cNvPr id="14" name="Shape 10"/>
          <p:cNvSpPr/>
          <p:nvPr/>
        </p:nvSpPr>
        <p:spPr>
          <a:xfrm>
            <a:off x="8146085" y="1536192"/>
            <a:ext cx="3478682" cy="3280410"/>
          </a:xfrm>
          <a:prstGeom prst="roundRect">
            <a:avLst>
              <a:gd name="adj" fmla="val 3345"/>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15" name="Shape 11"/>
          <p:cNvSpPr/>
          <p:nvPr/>
        </p:nvSpPr>
        <p:spPr>
          <a:xfrm>
            <a:off x="8402117"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35436" y="1925544"/>
            <a:ext cx="227137" cy="227137"/>
          </a:xfrm>
          <a:prstGeom prst="rect">
            <a:avLst/>
          </a:prstGeom>
        </p:spPr>
      </p:pic>
      <p:sp>
        <p:nvSpPr>
          <p:cNvPr id="17" name="Text 12"/>
          <p:cNvSpPr txBox="1"/>
          <p:nvPr/>
        </p:nvSpPr>
        <p:spPr>
          <a:xfrm>
            <a:off x="9060485"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Law and guidance</a:t>
            </a:r>
            <a:endParaRPr lang="en-US" sz="1500" dirty="0"/>
          </a:p>
        </p:txBody>
      </p:sp>
      <p:sp>
        <p:nvSpPr>
          <p:cNvPr id="18" name="Text 13"/>
          <p:cNvSpPr txBox="1"/>
          <p:nvPr/>
        </p:nvSpPr>
        <p:spPr>
          <a:xfrm>
            <a:off x="8420405" y="2450592"/>
            <a:ext cx="2930042" cy="2201418"/>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O.C.G.A. § 19-7-5 (Georgia mandated reporter statute)</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Georgia Office of the Child Advocate: oca.georgia.gov</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HHS Child Maltreatment 2023 report</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ORR UC Bureau Policy Guide, Section 6</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NCYS internal reporting policy and designated official</a:t>
            </a:r>
            <a:endParaRPr lang="en-US" sz="1250" dirty="0"/>
          </a:p>
        </p:txBody>
      </p:sp>
      <p:sp>
        <p:nvSpPr>
          <p:cNvPr id="19" name="Text 14"/>
          <p:cNvSpPr txBox="1"/>
          <p:nvPr/>
        </p:nvSpPr>
        <p:spPr>
          <a:xfrm>
            <a:off x="566928" y="5017770"/>
            <a:ext cx="11057839" cy="548640"/>
          </a:xfrm>
          <a:prstGeom prst="rect">
            <a:avLst/>
          </a:prstGeom>
          <a:noFill/>
          <a:ln/>
        </p:spPr>
        <p:txBody>
          <a:bodyPr wrap="square" lIns="0" tIns="0" rIns="0" bIns="0" rtlCol="0" anchor="t"/>
          <a:lstStyle/>
          <a:p>
            <a:pPr marL="0" indent="0">
              <a:buNone/>
            </a:pPr>
            <a:r>
              <a:rPr lang="en-US" sz="1100" i="1" dirty="0">
                <a:solidFill>
                  <a:srgbClr val="5E7078"/>
                </a:solidFill>
                <a:latin typeface="Calibri" pitchFamily="34" charset="0"/>
                <a:ea typeface="Calibri" pitchFamily="34" charset="-122"/>
                <a:cs typeface="Calibri" pitchFamily="34" charset="-120"/>
              </a:rPr>
              <a:t>Facilitator note: confirm every number, portal address, and internal contact before each delivery, and fill in your state hotline and designated NCYS official on the handout.</a:t>
            </a:r>
            <a:endParaRPr lang="en-US" sz="1100" dirty="0"/>
          </a:p>
        </p:txBody>
      </p:sp>
      <p:sp>
        <p:nvSpPr>
          <p:cNvPr id="20" name="Text 1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21" name="Text 1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1371600" y="3840480"/>
            <a:ext cx="4754880" cy="4754880"/>
          </a:xfrm>
          <a:prstGeom prst="ellipse">
            <a:avLst/>
          </a:prstGeom>
          <a:solidFill>
            <a:srgbClr val="167C7E">
              <a:alpha val="24000"/>
            </a:srgbClr>
          </a:solidFill>
          <a:ln w="12700">
            <a:solidFill>
              <a:srgbClr val="167C7E">
                <a:alpha val="24000"/>
              </a:srgbClr>
            </a:solidFill>
            <a:prstDash val="solid"/>
          </a:ln>
        </p:spPr>
        <p:txBody>
          <a:bodyPr/>
          <a:lstStyle/>
          <a:p>
            <a:endParaRPr lang="en-US"/>
          </a:p>
        </p:txBody>
      </p:sp>
      <p:sp>
        <p:nvSpPr>
          <p:cNvPr id="3" name="Text 1"/>
          <p:cNvSpPr txBox="1"/>
          <p:nvPr/>
        </p:nvSpPr>
        <p:spPr>
          <a:xfrm>
            <a:off x="566928" y="1371600"/>
            <a:ext cx="8595360" cy="10058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When in doubt, make the call</a:t>
            </a:r>
            <a:endParaRPr lang="en-US" sz="3800" dirty="0"/>
          </a:p>
        </p:txBody>
      </p:sp>
      <p:sp>
        <p:nvSpPr>
          <p:cNvPr id="4" name="Text 2"/>
          <p:cNvSpPr txBox="1"/>
          <p:nvPr/>
        </p:nvSpPr>
        <p:spPr>
          <a:xfrm>
            <a:off x="566928" y="2560320"/>
            <a:ext cx="7680960" cy="2286000"/>
          </a:xfrm>
          <a:prstGeom prst="rect">
            <a:avLst/>
          </a:prstGeom>
          <a:noFill/>
          <a:ln/>
        </p:spPr>
        <p:txBody>
          <a:bodyPr wrap="square" lIns="0" tIns="0" rIns="0" bIns="0" rtlCol="0" anchor="t"/>
          <a:lstStyle/>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The standard is suspicion, not proof — and the screener, not you, decides what happens next.</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Immediately, and never later than 24 hours.</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Receive the disclosure; do not investigate it.</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Write facts and quotes, not conclusions.</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Certificates of completion are issued after the evaluation is submitted.</a:t>
            </a:r>
            <a:endParaRPr lang="en-US" sz="1500" dirty="0"/>
          </a:p>
        </p:txBody>
      </p:sp>
      <p:sp>
        <p:nvSpPr>
          <p:cNvPr id="5" name="Shape 3"/>
          <p:cNvSpPr/>
          <p:nvPr/>
        </p:nvSpPr>
        <p:spPr>
          <a:xfrm>
            <a:off x="8503920" y="2560320"/>
            <a:ext cx="3108960" cy="2103120"/>
          </a:xfrm>
          <a:prstGeom prst="roundRect">
            <a:avLst>
              <a:gd name="adj" fmla="val 5217"/>
            </a:avLst>
          </a:prstGeom>
          <a:solidFill>
            <a:srgbClr val="FFFFFF">
              <a:alpha val="10000"/>
            </a:srgbClr>
          </a:solidFill>
          <a:ln w="12700">
            <a:solidFill>
              <a:srgbClr val="3D6070"/>
            </a:solidFill>
            <a:prstDash val="solid"/>
          </a:ln>
        </p:spPr>
        <p:txBody>
          <a:bodyPr/>
          <a:lstStyle/>
          <a:p>
            <a:endParaRPr lang="en-US"/>
          </a:p>
        </p:txBody>
      </p:sp>
      <p:sp>
        <p:nvSpPr>
          <p:cNvPr id="6" name="Shape 4"/>
          <p:cNvSpPr/>
          <p:nvPr/>
        </p:nvSpPr>
        <p:spPr>
          <a:xfrm>
            <a:off x="8796528" y="279806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8934785" y="2936321"/>
            <a:ext cx="235549" cy="235549"/>
          </a:xfrm>
          <a:prstGeom prst="rect">
            <a:avLst/>
          </a:prstGeom>
        </p:spPr>
      </p:pic>
      <p:sp>
        <p:nvSpPr>
          <p:cNvPr id="8" name="Text 5"/>
          <p:cNvSpPr txBox="1"/>
          <p:nvPr/>
        </p:nvSpPr>
        <p:spPr>
          <a:xfrm>
            <a:off x="8796528" y="3438144"/>
            <a:ext cx="2560320" cy="274320"/>
          </a:xfrm>
          <a:prstGeom prst="rect">
            <a:avLst/>
          </a:prstGeom>
          <a:noFill/>
          <a:ln/>
        </p:spPr>
        <p:txBody>
          <a:bodyPr wrap="square" lIns="0" tIns="0" rIns="0" bIns="0" rtlCol="0" anchor="ctr"/>
          <a:lstStyle/>
          <a:p>
            <a:pPr marL="0" indent="0">
              <a:buNone/>
            </a:pPr>
            <a:r>
              <a:rPr lang="en-US" sz="1400" b="1" dirty="0">
                <a:solidFill>
                  <a:srgbClr val="FFFFFF"/>
                </a:solidFill>
                <a:latin typeface="Cambria" pitchFamily="34" charset="0"/>
                <a:ea typeface="Cambria" pitchFamily="34" charset="-122"/>
                <a:cs typeface="Cambria" pitchFamily="34" charset="-120"/>
              </a:rPr>
              <a:t>Questions &amp; follow-up</a:t>
            </a:r>
            <a:endParaRPr lang="en-US" sz="1400" dirty="0"/>
          </a:p>
        </p:txBody>
      </p:sp>
      <p:sp>
        <p:nvSpPr>
          <p:cNvPr id="9" name="Text 6"/>
          <p:cNvSpPr txBox="1"/>
          <p:nvPr/>
        </p:nvSpPr>
        <p:spPr>
          <a:xfrm>
            <a:off x="8796528" y="3749040"/>
            <a:ext cx="2606040" cy="822960"/>
          </a:xfrm>
          <a:prstGeom prst="rect">
            <a:avLst/>
          </a:prstGeom>
          <a:noFill/>
          <a:ln/>
        </p:spPr>
        <p:txBody>
          <a:bodyPr wrap="square" lIns="0" tIns="0" rIns="0" bIns="0" rtlCol="0" anchor="t"/>
          <a:lstStyle/>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National Children and Youth Services</a:t>
            </a:r>
            <a:endParaRPr lang="en-US" sz="1200" dirty="0"/>
          </a:p>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national@ncyservices.org</a:t>
            </a:r>
            <a:endParaRPr lang="en-US" sz="1200" dirty="0"/>
          </a:p>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ncyservices.org</a:t>
            </a:r>
            <a:endParaRPr lang="en-US" sz="12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Mandated Reporting</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5763</Words>
  <Application>Microsoft Office PowerPoint</Application>
  <PresentationFormat>Widescreen</PresentationFormat>
  <Paragraphs>412</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Children and Youth Services (NCYS)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Mandated Reporting: Recognizing and Reporting Child Abuse and Neglect</dc:title>
  <dc:subject/>
  <dc:creator>National Children and Youth Services</dc:creator>
  <cp:lastModifiedBy>Aluney Elferr De Albuquerque Silva</cp:lastModifiedBy>
  <cp:revision>1</cp:revision>
  <dcterms:created xsi:type="dcterms:W3CDTF">2026-09-12T22:17:17Z</dcterms:created>
  <dcterms:modified xsi:type="dcterms:W3CDTF">2026-09-12T23:28:49Z</dcterms:modified>
</cp:coreProperties>
</file>