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540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(5 min). Frame the session around one claim: most of what works happens before the crisis and after it, not during it. Tell participants they will practice out loud twice today. Note that this training does not certify anyone in any physical intervention system, and that NCYS policy governs what is permitted.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quickly (2 min). Point out objective three: the only person you can reliably control in a crisis is yourself, and that is where the leverage is.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 Section 3 (1 min). If the session runs late, shorten Section 1 rather than cutting the practice.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the question from "how do I stop this behavior" to "what is this behavior telling me." Everything downstream depends on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for one behavior they find hardest, then work it through the diagnostic question together (5 min). The reframe is not softness — it is accuracy, and it produces a different and more effective response.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an example of each state from your own program (4 min). The practical payoff: the shut-down youth and the shouting youth need opposite responses, and staff frequently apply the same one to both.</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phases staff get wrong are Escalation and Recovery (5 min). In escalation they talk more when they should talk less; in recovery they process the incident while the youth is still depleted, which re-escalates it. Say the rule: teach at baseline, never at the peak.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the reset together, standing, right now (4 min). Participants who practice it in a calm room can find it in a loud one. Invite one person to name a hook out loud if they are comfortable — model it yourself first.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Prevention is the intervention with the best evidence and the worst attendance. Do not rush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of these six is weakest in their setting and what one change is possible this month (5 min). Collect two or three concrete answers. This slide is where program-level change actually comes from.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skills section — body, voice, words. Participants should be speaking, not listening, for most of it.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this rather than describing it (5 min). Have a co-facilitator or volunteer escalate mildly while you show the wrong posture and then the right one. Participants remember what they watched, not what they read.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room read the left column aloud together (4 min). Note that "calm down" is the most common sentence in youth work and one of the least effective — it names a demand without providing any means of meeting it.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is where most limits fail (4 min). The adult repeats the limit three times in ten seconds, the youth stops hearing it, and it becomes a power struggle. Practice the silence — count to eight before saying anything more.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Circulate and listen for word count (15 min). The most common fault is talking too much; the second is stepping closer while speaking. Round 2 is the one staff handle worst — the shut-down youth needs patience and fewer questions, not more urgency.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safety section. Be precise and calm, and stay inside NCYS policy.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precise and unembellished here (6 min). Name the NCYS policy document and the approved training system by name, and say who on site is currently certified. Emphasize that this session is not a certification. The card is the single most useful decision rule in the deck — most incidents that end badly were power struggles, not danger.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after determines whether the relationship survives the incident — and whether the staff member does.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has apologized to a young person in the last month (4 min). Staff often fear that an apology undermines authority; in practice, it is one of the strongest predictors of whether a youth de-escalates for that adult next time.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failure mode (4 min): debriefs that become performance reviews produce underreporting within weeks. Start with what worked, every time, and keep the analysis on the system rather than the individual.</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rush this slide (3 min). Staff turnover after serious incidents is driven less by the incident than by the absence of any response to it. Name your program's actual supports out loud.</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5 minutes, then take answers aloud (7 min). Question 3 is the one to collect in writing and read two or three responses from the room.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answers briefly (3 min). If the room disagreed about anything in question 6, resolve it by reading NCYS policy aloud rather than by discussion.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the pocket card (2 min). Have participants write in the on-call number now.</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participant to name the one sentence they are taking into their next shift (2 min), then close with certificate and evaluation information.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052560" y="-1737360"/>
            <a:ext cx="5120640" cy="5120640"/>
          </a:xfrm>
          <a:prstGeom prst="ellipse">
            <a:avLst/>
          </a:prstGeom>
          <a:solidFill>
            <a:srgbClr val="167C7E">
              <a:alpha val="28000"/>
            </a:srgbClr>
          </a:solidFill>
          <a:ln w="12700">
            <a:solidFill>
              <a:srgbClr val="167C7E">
                <a:alpha val="28000"/>
              </a:srgbClr>
            </a:solidFill>
            <a:prstDash val="solid"/>
          </a:ln>
        </p:spPr>
        <p:txBody>
          <a:bodyPr/>
          <a:lstStyle/>
          <a:p>
            <a:endParaRPr lang="en-US"/>
          </a:p>
        </p:txBody>
      </p:sp>
      <p:sp>
        <p:nvSpPr>
          <p:cNvPr id="3" name="Shape 1"/>
          <p:cNvSpPr/>
          <p:nvPr/>
        </p:nvSpPr>
        <p:spPr>
          <a:xfrm>
            <a:off x="10607040" y="4480560"/>
            <a:ext cx="3108960" cy="3108960"/>
          </a:xfrm>
          <a:prstGeom prst="ellipse">
            <a:avLst/>
          </a:prstGeom>
          <a:solidFill>
            <a:srgbClr val="E8A33D">
              <a:alpha val="32000"/>
            </a:srgbClr>
          </a:solidFill>
          <a:ln w="12700">
            <a:solidFill>
              <a:srgbClr val="E8A33D">
                <a:alpha val="32000"/>
              </a:srgbClr>
            </a:solidFill>
            <a:prstDash val="solid"/>
          </a:ln>
        </p:spPr>
        <p:txBody>
          <a:bodyPr/>
          <a:lstStyle/>
          <a:p>
            <a:endParaRPr lang="en-US"/>
          </a:p>
        </p:txBody>
      </p:sp>
      <p:sp>
        <p:nvSpPr>
          <p:cNvPr id="4" name="Text 2"/>
          <p:cNvSpPr txBox="1"/>
          <p:nvPr/>
        </p:nvSpPr>
        <p:spPr>
          <a:xfrm>
            <a:off x="566928" y="713232"/>
            <a:ext cx="7863840" cy="274320"/>
          </a:xfrm>
          <a:prstGeom prst="rect">
            <a:avLst/>
          </a:prstGeom>
          <a:noFill/>
          <a:ln/>
        </p:spPr>
        <p:txBody>
          <a:bodyPr wrap="square" lIns="0" tIns="0" rIns="0" bIns="0" rtlCol="0" anchor="ctr"/>
          <a:lstStyle/>
          <a:p>
            <a:pPr marL="0" indent="0">
              <a:buNone/>
            </a:pPr>
            <a:r>
              <a:rPr lang="en-US" sz="1200" b="1" kern="0" spc="240" dirty="0">
                <a:solidFill>
                  <a:srgbClr val="E8A33D"/>
                </a:solidFill>
                <a:latin typeface="Calibri" pitchFamily="34" charset="0"/>
                <a:ea typeface="Calibri" pitchFamily="34" charset="-122"/>
                <a:cs typeface="Calibri" pitchFamily="34" charset="-120"/>
              </a:rPr>
              <a:t>NATIONAL CHILDREN AND YOUTH SERVICES</a:t>
            </a:r>
            <a:endParaRPr lang="en-US" sz="1200" dirty="0"/>
          </a:p>
        </p:txBody>
      </p:sp>
      <p:sp>
        <p:nvSpPr>
          <p:cNvPr id="5" name="Text 3"/>
          <p:cNvSpPr txBox="1"/>
          <p:nvPr/>
        </p:nvSpPr>
        <p:spPr>
          <a:xfrm>
            <a:off x="566928" y="1005840"/>
            <a:ext cx="7863840" cy="292608"/>
          </a:xfrm>
          <a:prstGeom prst="rect">
            <a:avLst/>
          </a:prstGeom>
          <a:noFill/>
          <a:ln/>
        </p:spPr>
        <p:txBody>
          <a:bodyPr wrap="square" lIns="0" tIns="0" rIns="0" bIns="0" rtlCol="0" anchor="ctr"/>
          <a:lstStyle/>
          <a:p>
            <a:pPr marL="0" indent="0">
              <a:buNone/>
            </a:pPr>
            <a:r>
              <a:rPr lang="en-US" sz="1300" dirty="0">
                <a:solidFill>
                  <a:srgbClr val="A8C3CA"/>
                </a:solidFill>
                <a:latin typeface="Calibri" pitchFamily="34" charset="0"/>
                <a:ea typeface="Calibri" pitchFamily="34" charset="-122"/>
                <a:cs typeface="Calibri" pitchFamily="34" charset="-120"/>
              </a:rPr>
              <a:t>Community Learning Center</a:t>
            </a:r>
            <a:endParaRPr lang="en-US" sz="1300" dirty="0"/>
          </a:p>
        </p:txBody>
      </p:sp>
      <p:sp>
        <p:nvSpPr>
          <p:cNvPr id="6" name="Text 4"/>
          <p:cNvSpPr txBox="1"/>
          <p:nvPr/>
        </p:nvSpPr>
        <p:spPr>
          <a:xfrm>
            <a:off x="566928" y="1783080"/>
            <a:ext cx="8595360" cy="1828800"/>
          </a:xfrm>
          <a:prstGeom prst="rect">
            <a:avLst/>
          </a:prstGeom>
          <a:noFill/>
          <a:ln/>
        </p:spPr>
        <p:txBody>
          <a:bodyPr wrap="square" lIns="0" tIns="0" rIns="0" bIns="0"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De-escalation and</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Crisis Intervention</a:t>
            </a:r>
            <a:endParaRPr lang="en-US" sz="4400" dirty="0"/>
          </a:p>
        </p:txBody>
      </p:sp>
      <p:sp>
        <p:nvSpPr>
          <p:cNvPr id="7" name="Text 5"/>
          <p:cNvSpPr txBox="1"/>
          <p:nvPr/>
        </p:nvSpPr>
        <p:spPr>
          <a:xfrm>
            <a:off x="566928" y="3703320"/>
            <a:ext cx="8138160" cy="658368"/>
          </a:xfrm>
          <a:prstGeom prst="rect">
            <a:avLst/>
          </a:prstGeom>
          <a:noFill/>
          <a:ln/>
        </p:spPr>
        <p:txBody>
          <a:bodyPr wrap="square" lIns="0" tIns="0" rIns="0" bIns="0" rtlCol="0" anchor="ctr"/>
          <a:lstStyle/>
          <a:p>
            <a:pPr marL="0" indent="0">
              <a:buNone/>
            </a:pPr>
            <a:r>
              <a:rPr lang="en-US" sz="1600" dirty="0">
                <a:solidFill>
                  <a:srgbClr val="C8DADF"/>
                </a:solidFill>
                <a:latin typeface="Calibri" pitchFamily="34" charset="0"/>
                <a:ea typeface="Calibri" pitchFamily="34" charset="-122"/>
                <a:cs typeface="Calibri" pitchFamily="34" charset="-120"/>
              </a:rPr>
              <a:t>Preventing escalation, staying regulated, and repairing the relationship afterward</a:t>
            </a:r>
            <a:endParaRPr lang="en-US" sz="1600" dirty="0"/>
          </a:p>
        </p:txBody>
      </p:sp>
      <p:sp>
        <p:nvSpPr>
          <p:cNvPr id="8" name="Shape 6"/>
          <p:cNvSpPr/>
          <p:nvPr/>
        </p:nvSpPr>
        <p:spPr>
          <a:xfrm>
            <a:off x="566928" y="4663440"/>
            <a:ext cx="123444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9" name="Text 7"/>
          <p:cNvSpPr txBox="1"/>
          <p:nvPr/>
        </p:nvSpPr>
        <p:spPr>
          <a:xfrm>
            <a:off x="566928" y="4663440"/>
            <a:ext cx="123444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90 minutes</a:t>
            </a:r>
            <a:endParaRPr lang="en-US" sz="1100" dirty="0"/>
          </a:p>
        </p:txBody>
      </p:sp>
      <p:sp>
        <p:nvSpPr>
          <p:cNvPr id="10" name="Shape 8"/>
          <p:cNvSpPr/>
          <p:nvPr/>
        </p:nvSpPr>
        <p:spPr>
          <a:xfrm>
            <a:off x="1947672" y="4663440"/>
            <a:ext cx="4690872"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1" name="Text 9"/>
          <p:cNvSpPr txBox="1"/>
          <p:nvPr/>
        </p:nvSpPr>
        <p:spPr>
          <a:xfrm>
            <a:off x="1947672" y="4663440"/>
            <a:ext cx="4690872"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Direct care staff · Foster parents · Educators</a:t>
            </a:r>
            <a:endParaRPr lang="en-US" sz="1100" dirty="0"/>
          </a:p>
        </p:txBody>
      </p:sp>
      <p:sp>
        <p:nvSpPr>
          <p:cNvPr id="12" name="Shape 10"/>
          <p:cNvSpPr/>
          <p:nvPr/>
        </p:nvSpPr>
        <p:spPr>
          <a:xfrm>
            <a:off x="6784848" y="4663440"/>
            <a:ext cx="267462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3" name="Text 11"/>
          <p:cNvSpPr txBox="1"/>
          <p:nvPr/>
        </p:nvSpPr>
        <p:spPr>
          <a:xfrm>
            <a:off x="6784848" y="4663440"/>
            <a:ext cx="267462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Certificate of completion</a:t>
            </a:r>
            <a:endParaRPr lang="en-US" sz="1100" dirty="0"/>
          </a:p>
        </p:txBody>
      </p:sp>
      <p:sp>
        <p:nvSpPr>
          <p:cNvPr id="14" name="Shape 12"/>
          <p:cNvSpPr/>
          <p:nvPr/>
        </p:nvSpPr>
        <p:spPr>
          <a:xfrm>
            <a:off x="566928" y="5193792"/>
            <a:ext cx="2578608"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5" name="Text 13"/>
          <p:cNvSpPr txBox="1"/>
          <p:nvPr/>
        </p:nvSpPr>
        <p:spPr>
          <a:xfrm>
            <a:off x="566928" y="5193792"/>
            <a:ext cx="2578608"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Skills practice included</a:t>
            </a:r>
            <a:endParaRPr lang="en-US" sz="1100" dirty="0"/>
          </a:p>
        </p:txBody>
      </p:sp>
      <p:sp>
        <p:nvSpPr>
          <p:cNvPr id="16" name="Text 14"/>
          <p:cNvSpPr txBox="1"/>
          <p:nvPr/>
        </p:nvSpPr>
        <p:spPr>
          <a:xfrm>
            <a:off x="566928" y="5961888"/>
            <a:ext cx="11057839" cy="365760"/>
          </a:xfrm>
          <a:prstGeom prst="rect">
            <a:avLst/>
          </a:prstGeom>
          <a:noFill/>
          <a:ln/>
        </p:spPr>
        <p:txBody>
          <a:bodyPr wrap="square" lIns="0" tIns="0" rIns="0" bIns="0" rtlCol="0" anchor="ctr"/>
          <a:lstStyle/>
          <a:p>
            <a:pPr marL="0" indent="0">
              <a:buNone/>
            </a:pPr>
            <a:r>
              <a:rPr lang="en-US" sz="1100" dirty="0">
                <a:solidFill>
                  <a:srgbClr val="8FA8B0"/>
                </a:solidFill>
                <a:latin typeface="Calibri" pitchFamily="34" charset="0"/>
                <a:ea typeface="Calibri" pitchFamily="34" charset="-122"/>
                <a:cs typeface="Calibri" pitchFamily="34" charset="-120"/>
              </a:rPr>
              <a:t>National Children and Youth Services  ·  Community Learning Center  ·  ncyservices.org</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you will be able to do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Learning objectives</a:t>
            </a:r>
            <a:endParaRPr lang="en-US" sz="1400" dirty="0"/>
          </a:p>
        </p:txBody>
      </p:sp>
      <p:sp>
        <p:nvSpPr>
          <p:cNvPr id="4" name="Shape 2"/>
          <p:cNvSpPr/>
          <p:nvPr/>
        </p:nvSpPr>
        <p:spPr>
          <a:xfrm>
            <a:off x="56692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5" name="Text 3"/>
          <p:cNvSpPr txBox="1"/>
          <p:nvPr/>
        </p:nvSpPr>
        <p:spPr>
          <a:xfrm>
            <a:off x="56692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1</a:t>
            </a:r>
            <a:endParaRPr lang="en-US" sz="1200" dirty="0"/>
          </a:p>
        </p:txBody>
      </p:sp>
      <p:sp>
        <p:nvSpPr>
          <p:cNvPr id="6" name="Text 4"/>
          <p:cNvSpPr txBox="1"/>
          <p:nvPr/>
        </p:nvSpPr>
        <p:spPr>
          <a:xfrm>
            <a:off x="113385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Read behavior as communication and name the need underneath it.</a:t>
            </a:r>
            <a:endParaRPr lang="en-US" sz="1450" dirty="0"/>
          </a:p>
        </p:txBody>
      </p:sp>
      <p:sp>
        <p:nvSpPr>
          <p:cNvPr id="7" name="Shape 5"/>
          <p:cNvSpPr/>
          <p:nvPr/>
        </p:nvSpPr>
        <p:spPr>
          <a:xfrm>
            <a:off x="56692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8" name="Text 6"/>
          <p:cNvSpPr txBox="1"/>
          <p:nvPr/>
        </p:nvSpPr>
        <p:spPr>
          <a:xfrm>
            <a:off x="56692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2</a:t>
            </a:r>
            <a:endParaRPr lang="en-US" sz="1200" dirty="0"/>
          </a:p>
        </p:txBody>
      </p:sp>
      <p:sp>
        <p:nvSpPr>
          <p:cNvPr id="9" name="Text 7"/>
          <p:cNvSpPr txBox="1"/>
          <p:nvPr/>
        </p:nvSpPr>
        <p:spPr>
          <a:xfrm>
            <a:off x="113385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Identify a young person's early warning signs before the crisis phase.</a:t>
            </a:r>
            <a:endParaRPr lang="en-US" sz="1450" dirty="0"/>
          </a:p>
        </p:txBody>
      </p:sp>
      <p:sp>
        <p:nvSpPr>
          <p:cNvPr id="10" name="Shape 8"/>
          <p:cNvSpPr/>
          <p:nvPr/>
        </p:nvSpPr>
        <p:spPr>
          <a:xfrm>
            <a:off x="56692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11" name="Text 9"/>
          <p:cNvSpPr txBox="1"/>
          <p:nvPr/>
        </p:nvSpPr>
        <p:spPr>
          <a:xfrm>
            <a:off x="56692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113385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Regulate yourself first — your body, your voice, your face.</a:t>
            </a:r>
            <a:endParaRPr lang="en-US" sz="1450" dirty="0"/>
          </a:p>
        </p:txBody>
      </p:sp>
      <p:sp>
        <p:nvSpPr>
          <p:cNvPr id="13" name="Shape 11"/>
          <p:cNvSpPr/>
          <p:nvPr/>
        </p:nvSpPr>
        <p:spPr>
          <a:xfrm>
            <a:off x="56692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14" name="Text 12"/>
          <p:cNvSpPr txBox="1"/>
          <p:nvPr/>
        </p:nvSpPr>
        <p:spPr>
          <a:xfrm>
            <a:off x="56692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4</a:t>
            </a:r>
            <a:endParaRPr lang="en-US" sz="1200" dirty="0"/>
          </a:p>
        </p:txBody>
      </p:sp>
      <p:sp>
        <p:nvSpPr>
          <p:cNvPr id="15" name="Text 13"/>
          <p:cNvSpPr txBox="1"/>
          <p:nvPr/>
        </p:nvSpPr>
        <p:spPr>
          <a:xfrm>
            <a:off x="113385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Use space, stance, tone, and silence deliberately rather than by habit.</a:t>
            </a:r>
            <a:endParaRPr lang="en-US" sz="1450" dirty="0"/>
          </a:p>
        </p:txBody>
      </p:sp>
      <p:sp>
        <p:nvSpPr>
          <p:cNvPr id="16" name="Shape 14"/>
          <p:cNvSpPr/>
          <p:nvPr/>
        </p:nvSpPr>
        <p:spPr>
          <a:xfrm>
            <a:off x="632444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17" name="Text 15"/>
          <p:cNvSpPr txBox="1"/>
          <p:nvPr/>
        </p:nvSpPr>
        <p:spPr>
          <a:xfrm>
            <a:off x="632444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5</a:t>
            </a:r>
            <a:endParaRPr lang="en-US" sz="1200" dirty="0"/>
          </a:p>
        </p:txBody>
      </p:sp>
      <p:sp>
        <p:nvSpPr>
          <p:cNvPr id="18" name="Text 16"/>
          <p:cNvSpPr txBox="1"/>
          <p:nvPr/>
        </p:nvSpPr>
        <p:spPr>
          <a:xfrm>
            <a:off x="689137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Say the sentences that lower arousal, and avoid the ones that raise it.</a:t>
            </a:r>
            <a:endParaRPr lang="en-US" sz="1450" dirty="0"/>
          </a:p>
        </p:txBody>
      </p:sp>
      <p:sp>
        <p:nvSpPr>
          <p:cNvPr id="19" name="Shape 17"/>
          <p:cNvSpPr/>
          <p:nvPr/>
        </p:nvSpPr>
        <p:spPr>
          <a:xfrm>
            <a:off x="632444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20" name="Text 18"/>
          <p:cNvSpPr txBox="1"/>
          <p:nvPr/>
        </p:nvSpPr>
        <p:spPr>
          <a:xfrm>
            <a:off x="632444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6</a:t>
            </a:r>
            <a:endParaRPr lang="en-US" sz="1200" dirty="0"/>
          </a:p>
        </p:txBody>
      </p:sp>
      <p:sp>
        <p:nvSpPr>
          <p:cNvPr id="21" name="Text 19"/>
          <p:cNvSpPr txBox="1"/>
          <p:nvPr/>
        </p:nvSpPr>
        <p:spPr>
          <a:xfrm>
            <a:off x="689137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Set a limit that is short, enforceable, and offers a real choice.</a:t>
            </a:r>
            <a:endParaRPr lang="en-US" sz="1450" dirty="0"/>
          </a:p>
        </p:txBody>
      </p:sp>
      <p:sp>
        <p:nvSpPr>
          <p:cNvPr id="22" name="Shape 20"/>
          <p:cNvSpPr/>
          <p:nvPr/>
        </p:nvSpPr>
        <p:spPr>
          <a:xfrm>
            <a:off x="632444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23" name="Text 21"/>
          <p:cNvSpPr txBox="1"/>
          <p:nvPr/>
        </p:nvSpPr>
        <p:spPr>
          <a:xfrm>
            <a:off x="632444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7</a:t>
            </a:r>
            <a:endParaRPr lang="en-US" sz="1200" dirty="0"/>
          </a:p>
        </p:txBody>
      </p:sp>
      <p:sp>
        <p:nvSpPr>
          <p:cNvPr id="24" name="Text 22"/>
          <p:cNvSpPr txBox="1"/>
          <p:nvPr/>
        </p:nvSpPr>
        <p:spPr>
          <a:xfrm>
            <a:off x="689137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Decide when a situation requires additional help or emergency services.</a:t>
            </a:r>
            <a:endParaRPr lang="en-US" sz="1450" dirty="0"/>
          </a:p>
        </p:txBody>
      </p:sp>
      <p:sp>
        <p:nvSpPr>
          <p:cNvPr id="25" name="Shape 23"/>
          <p:cNvSpPr/>
          <p:nvPr/>
        </p:nvSpPr>
        <p:spPr>
          <a:xfrm>
            <a:off x="632444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26" name="Text 24"/>
          <p:cNvSpPr txBox="1"/>
          <p:nvPr/>
        </p:nvSpPr>
        <p:spPr>
          <a:xfrm>
            <a:off x="632444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8</a:t>
            </a:r>
            <a:endParaRPr lang="en-US" sz="1200" dirty="0"/>
          </a:p>
        </p:txBody>
      </p:sp>
      <p:sp>
        <p:nvSpPr>
          <p:cNvPr id="27" name="Text 25"/>
          <p:cNvSpPr txBox="1"/>
          <p:nvPr/>
        </p:nvSpPr>
        <p:spPr>
          <a:xfrm>
            <a:off x="689137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Repair the relationship, debrief the team, and document the incident accurately.</a:t>
            </a:r>
            <a:endParaRPr lang="en-US" sz="14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How the 90 minutes are spent</a:t>
            </a:r>
            <a:endParaRPr lang="en-US" sz="3200" dirty="0"/>
          </a:p>
        </p:txBody>
      </p:sp>
      <p:sp>
        <p:nvSpPr>
          <p:cNvPr id="3" name="Shape 1"/>
          <p:cNvSpPr/>
          <p:nvPr/>
        </p:nvSpPr>
        <p:spPr>
          <a:xfrm>
            <a:off x="566928" y="1755648"/>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4" name="Shape 2"/>
          <p:cNvSpPr/>
          <p:nvPr/>
        </p:nvSpPr>
        <p:spPr>
          <a:xfrm>
            <a:off x="786384" y="1828800"/>
            <a:ext cx="457200" cy="457200"/>
          </a:xfrm>
          <a:prstGeom prst="ellipse">
            <a:avLst/>
          </a:prstGeom>
          <a:solidFill>
            <a:srgbClr val="0D5C63"/>
          </a:solidFill>
          <a:ln w="12700">
            <a:solidFill>
              <a:srgbClr val="0D5C63"/>
            </a:solidFill>
            <a:prstDash val="solid"/>
          </a:ln>
        </p:spPr>
        <p:txBody>
          <a:bodyPr/>
          <a:lstStyle/>
          <a:p>
            <a:endParaRPr lang="en-US"/>
          </a:p>
        </p:txBody>
      </p:sp>
      <p:sp>
        <p:nvSpPr>
          <p:cNvPr id="5" name="Text 3"/>
          <p:cNvSpPr txBox="1"/>
          <p:nvPr/>
        </p:nvSpPr>
        <p:spPr>
          <a:xfrm>
            <a:off x="786384" y="182880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499616" y="1801368"/>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Understand</a:t>
            </a:r>
            <a:endParaRPr lang="en-US" sz="1500" dirty="0"/>
          </a:p>
        </p:txBody>
      </p:sp>
      <p:sp>
        <p:nvSpPr>
          <p:cNvPr id="7" name="Text 5"/>
          <p:cNvSpPr txBox="1"/>
          <p:nvPr/>
        </p:nvSpPr>
        <p:spPr>
          <a:xfrm>
            <a:off x="4791456" y="1801368"/>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Behavior as communication, the stress response, and the crisis cycle (15 min)</a:t>
            </a:r>
            <a:endParaRPr lang="en-US" sz="1250" dirty="0"/>
          </a:p>
        </p:txBody>
      </p:sp>
      <p:sp>
        <p:nvSpPr>
          <p:cNvPr id="8" name="Shape 6"/>
          <p:cNvSpPr/>
          <p:nvPr/>
        </p:nvSpPr>
        <p:spPr>
          <a:xfrm>
            <a:off x="566928" y="2560320"/>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86384" y="2633472"/>
            <a:ext cx="457200" cy="457200"/>
          </a:xfrm>
          <a:prstGeom prst="ellipse">
            <a:avLst/>
          </a:prstGeom>
          <a:solidFill>
            <a:srgbClr val="0D5C63"/>
          </a:solidFill>
          <a:ln w="12700">
            <a:solidFill>
              <a:srgbClr val="0D5C63"/>
            </a:solidFill>
            <a:prstDash val="solid"/>
          </a:ln>
        </p:spPr>
        <p:txBody>
          <a:bodyPr/>
          <a:lstStyle/>
          <a:p>
            <a:endParaRPr lang="en-US"/>
          </a:p>
        </p:txBody>
      </p:sp>
      <p:sp>
        <p:nvSpPr>
          <p:cNvPr id="10" name="Text 8"/>
          <p:cNvSpPr txBox="1"/>
          <p:nvPr/>
        </p:nvSpPr>
        <p:spPr>
          <a:xfrm>
            <a:off x="786384" y="263347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499616" y="2606040"/>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Prevent</a:t>
            </a:r>
            <a:endParaRPr lang="en-US" sz="1500" dirty="0"/>
          </a:p>
        </p:txBody>
      </p:sp>
      <p:sp>
        <p:nvSpPr>
          <p:cNvPr id="12" name="Text 10"/>
          <p:cNvSpPr txBox="1"/>
          <p:nvPr/>
        </p:nvSpPr>
        <p:spPr>
          <a:xfrm>
            <a:off x="4791456" y="2606040"/>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Relationship, environment, routine, and reading early warning signs (15 min)</a:t>
            </a:r>
            <a:endParaRPr lang="en-US" sz="1250" dirty="0"/>
          </a:p>
        </p:txBody>
      </p:sp>
      <p:sp>
        <p:nvSpPr>
          <p:cNvPr id="13" name="Shape 11"/>
          <p:cNvSpPr/>
          <p:nvPr/>
        </p:nvSpPr>
        <p:spPr>
          <a:xfrm>
            <a:off x="566928" y="3364992"/>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14" name="Shape 12"/>
          <p:cNvSpPr/>
          <p:nvPr/>
        </p:nvSpPr>
        <p:spPr>
          <a:xfrm>
            <a:off x="786384" y="3438144"/>
            <a:ext cx="457200" cy="457200"/>
          </a:xfrm>
          <a:prstGeom prst="ellipse">
            <a:avLst/>
          </a:prstGeom>
          <a:solidFill>
            <a:srgbClr val="0D5C63"/>
          </a:solidFill>
          <a:ln w="12700">
            <a:solidFill>
              <a:srgbClr val="0D5C63"/>
            </a:solidFill>
            <a:prstDash val="solid"/>
          </a:ln>
        </p:spPr>
        <p:txBody>
          <a:bodyPr/>
          <a:lstStyle/>
          <a:p>
            <a:endParaRPr lang="en-US"/>
          </a:p>
        </p:txBody>
      </p:sp>
      <p:sp>
        <p:nvSpPr>
          <p:cNvPr id="15" name="Text 13"/>
          <p:cNvSpPr txBox="1"/>
          <p:nvPr/>
        </p:nvSpPr>
        <p:spPr>
          <a:xfrm>
            <a:off x="786384" y="343814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1499616" y="3410712"/>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De-escalate</a:t>
            </a:r>
            <a:endParaRPr lang="en-US" sz="1500" dirty="0"/>
          </a:p>
        </p:txBody>
      </p:sp>
      <p:sp>
        <p:nvSpPr>
          <p:cNvPr id="17" name="Text 15"/>
          <p:cNvSpPr txBox="1"/>
          <p:nvPr/>
        </p:nvSpPr>
        <p:spPr>
          <a:xfrm>
            <a:off x="4791456" y="3410712"/>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Body, voice, words, limits — with practice in triads (30 min)</a:t>
            </a:r>
            <a:endParaRPr lang="en-US" sz="1250" dirty="0"/>
          </a:p>
        </p:txBody>
      </p:sp>
      <p:sp>
        <p:nvSpPr>
          <p:cNvPr id="18" name="Shape 16"/>
          <p:cNvSpPr/>
          <p:nvPr/>
        </p:nvSpPr>
        <p:spPr>
          <a:xfrm>
            <a:off x="566928" y="4169664"/>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19" name="Shape 17"/>
          <p:cNvSpPr/>
          <p:nvPr/>
        </p:nvSpPr>
        <p:spPr>
          <a:xfrm>
            <a:off x="786384" y="4242816"/>
            <a:ext cx="457200" cy="457200"/>
          </a:xfrm>
          <a:prstGeom prst="ellipse">
            <a:avLst/>
          </a:prstGeom>
          <a:solidFill>
            <a:srgbClr val="0D5C63"/>
          </a:solidFill>
          <a:ln w="12700">
            <a:solidFill>
              <a:srgbClr val="0D5C63"/>
            </a:solidFill>
            <a:prstDash val="solid"/>
          </a:ln>
        </p:spPr>
        <p:txBody>
          <a:bodyPr/>
          <a:lstStyle/>
          <a:p>
            <a:endParaRPr lang="en-US"/>
          </a:p>
        </p:txBody>
      </p:sp>
      <p:sp>
        <p:nvSpPr>
          <p:cNvPr id="20" name="Text 18"/>
          <p:cNvSpPr txBox="1"/>
          <p:nvPr/>
        </p:nvSpPr>
        <p:spPr>
          <a:xfrm>
            <a:off x="786384" y="4242816"/>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9"/>
          <p:cNvSpPr txBox="1"/>
          <p:nvPr/>
        </p:nvSpPr>
        <p:spPr>
          <a:xfrm>
            <a:off x="1499616" y="4215384"/>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Keep safe</a:t>
            </a:r>
            <a:endParaRPr lang="en-US" sz="1500" dirty="0"/>
          </a:p>
        </p:txBody>
      </p:sp>
      <p:sp>
        <p:nvSpPr>
          <p:cNvPr id="22" name="Text 20"/>
          <p:cNvSpPr txBox="1"/>
          <p:nvPr/>
        </p:nvSpPr>
        <p:spPr>
          <a:xfrm>
            <a:off x="4791456" y="4215384"/>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Decision-making when risk rises, and what NCYS policy permits (15 min)</a:t>
            </a:r>
            <a:endParaRPr lang="en-US" sz="1250" dirty="0"/>
          </a:p>
        </p:txBody>
      </p:sp>
      <p:sp>
        <p:nvSpPr>
          <p:cNvPr id="23" name="Shape 21"/>
          <p:cNvSpPr/>
          <p:nvPr/>
        </p:nvSpPr>
        <p:spPr>
          <a:xfrm>
            <a:off x="566928" y="4974336"/>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24" name="Shape 22"/>
          <p:cNvSpPr/>
          <p:nvPr/>
        </p:nvSpPr>
        <p:spPr>
          <a:xfrm>
            <a:off x="786384" y="5047488"/>
            <a:ext cx="457200" cy="457200"/>
          </a:xfrm>
          <a:prstGeom prst="ellipse">
            <a:avLst/>
          </a:prstGeom>
          <a:solidFill>
            <a:srgbClr val="0D5C63"/>
          </a:solidFill>
          <a:ln w="12700">
            <a:solidFill>
              <a:srgbClr val="0D5C63"/>
            </a:solidFill>
            <a:prstDash val="solid"/>
          </a:ln>
        </p:spPr>
        <p:txBody>
          <a:bodyPr/>
          <a:lstStyle/>
          <a:p>
            <a:endParaRPr lang="en-US"/>
          </a:p>
        </p:txBody>
      </p:sp>
      <p:sp>
        <p:nvSpPr>
          <p:cNvPr id="25" name="Text 23"/>
          <p:cNvSpPr txBox="1"/>
          <p:nvPr/>
        </p:nvSpPr>
        <p:spPr>
          <a:xfrm>
            <a:off x="786384" y="504748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txBox="1"/>
          <p:nvPr/>
        </p:nvSpPr>
        <p:spPr>
          <a:xfrm>
            <a:off x="1499616" y="5020056"/>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Repair</a:t>
            </a:r>
            <a:endParaRPr lang="en-US" sz="1500" dirty="0"/>
          </a:p>
        </p:txBody>
      </p:sp>
      <p:sp>
        <p:nvSpPr>
          <p:cNvPr id="27" name="Text 25"/>
          <p:cNvSpPr txBox="1"/>
          <p:nvPr/>
        </p:nvSpPr>
        <p:spPr>
          <a:xfrm>
            <a:off x="4791456" y="5020056"/>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Reconnection, team debrief, documentation, and your own regulation (15 min)</a:t>
            </a:r>
            <a:endParaRPr lang="en-US" sz="12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1</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What is actually happening</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Behavior, stress, and the shape of a crisis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Behavior is communication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Before you decide what to do about it, decide what it is telling you</a:t>
            </a:r>
            <a:endParaRPr lang="en-US" sz="1400" dirty="0"/>
          </a:p>
        </p:txBody>
      </p:sp>
      <p:sp>
        <p:nvSpPr>
          <p:cNvPr id="4" name="Text 2"/>
          <p:cNvSpPr txBox="1"/>
          <p:nvPr/>
        </p:nvSpPr>
        <p:spPr>
          <a:xfrm>
            <a:off x="566928" y="1536192"/>
            <a:ext cx="6413547" cy="3910076"/>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 young person in crisis is not giving you a hard time. They are having a hard time and using the skills they have.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Under threat, the body acts before the thinking brain catches up: fight, flight, freeze, or fawn. None of these is a choice.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 child who has lived with danger reads neutral faces as hostile and sudden movement as threat. Their alarm system is calibrated for the world they survived.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Reasoning, consequences, and lectures require the part of the brain that is offline during escalation. Save them for later — they are not wasted, they are mistimed.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behavior that looks the most defiant is often the most frightened.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Ask the diagnostic question: what does this young person need right now that they cannot ask for in words?</a:t>
            </a:r>
            <a:endParaRPr lang="en-US" sz="1450" dirty="0"/>
          </a:p>
        </p:txBody>
      </p:sp>
      <p:sp>
        <p:nvSpPr>
          <p:cNvPr id="5" name="Shape 3"/>
          <p:cNvSpPr/>
          <p:nvPr/>
        </p:nvSpPr>
        <p:spPr>
          <a:xfrm>
            <a:off x="7364523" y="1536192"/>
            <a:ext cx="4260244" cy="2923540"/>
          </a:xfrm>
          <a:prstGeom prst="roundRect">
            <a:avLst>
              <a:gd name="adj" fmla="val 3753"/>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Common needs under the behavior</a:t>
            </a:r>
            <a:endParaRPr lang="en-US" sz="1700" dirty="0"/>
          </a:p>
        </p:txBody>
      </p:sp>
      <p:sp>
        <p:nvSpPr>
          <p:cNvPr id="9" name="Text 6"/>
          <p:cNvSpPr txBox="1"/>
          <p:nvPr/>
        </p:nvSpPr>
        <p:spPr>
          <a:xfrm>
            <a:off x="7693707" y="2505456"/>
            <a:ext cx="3601876" cy="182626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Safety · predictability · control over something</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Connection · being believed · not being shamed in front of peers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Rest, food, quiet, or space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 way out that does not cost them their dignity</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window of tolerance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Your job in a crisis is to widen the window, not to win the argument</a:t>
            </a:r>
            <a:endParaRPr lang="en-US" sz="1400" dirty="0"/>
          </a:p>
        </p:txBody>
      </p:sp>
      <p:sp>
        <p:nvSpPr>
          <p:cNvPr id="4" name="Shape 2"/>
          <p:cNvSpPr/>
          <p:nvPr/>
        </p:nvSpPr>
        <p:spPr>
          <a:xfrm>
            <a:off x="566928" y="1536192"/>
            <a:ext cx="3478682" cy="2603246"/>
          </a:xfrm>
          <a:prstGeom prst="roundRect">
            <a:avLst>
              <a:gd name="adj" fmla="val 4215"/>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Above the window</a:t>
            </a:r>
            <a:endParaRPr lang="en-US" sz="1500" dirty="0"/>
          </a:p>
        </p:txBody>
      </p:sp>
      <p:sp>
        <p:nvSpPr>
          <p:cNvPr id="8" name="Text 5"/>
          <p:cNvSpPr txBox="1"/>
          <p:nvPr/>
        </p:nvSpPr>
        <p:spPr>
          <a:xfrm>
            <a:off x="841248" y="2615184"/>
            <a:ext cx="2930042" cy="141452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Hyperarousal: shouting, threats, pacing, throwing, running, fighting. Fast heart rate, flushed face, clenched hands. Words go in but do not stick. The need here is safety and lowered stimulation — fewer people, less noise, less talk.</a:t>
            </a:r>
            <a:endParaRPr lang="en-US" sz="1250" dirty="0"/>
          </a:p>
        </p:txBody>
      </p:sp>
      <p:sp>
        <p:nvSpPr>
          <p:cNvPr id="9" name="Shape 6"/>
          <p:cNvSpPr/>
          <p:nvPr/>
        </p:nvSpPr>
        <p:spPr>
          <a:xfrm>
            <a:off x="4356506" y="1536192"/>
            <a:ext cx="3478682" cy="2603246"/>
          </a:xfrm>
          <a:prstGeom prst="roundRect">
            <a:avLst>
              <a:gd name="adj" fmla="val 4215"/>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In the window</a:t>
            </a:r>
            <a:endParaRPr lang="en-US" sz="1500" dirty="0"/>
          </a:p>
        </p:txBody>
      </p:sp>
      <p:sp>
        <p:nvSpPr>
          <p:cNvPr id="13" name="Text 9"/>
          <p:cNvSpPr txBox="1"/>
          <p:nvPr/>
        </p:nvSpPr>
        <p:spPr>
          <a:xfrm>
            <a:off x="4630826" y="2615184"/>
            <a:ext cx="2930042" cy="141452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Regulated: the young person can hear you, consider options, and make a choice. This is the only state in which problem-solving, consequences, and repair conversations work. Everything we do is aimed at returning here.</a:t>
            </a:r>
            <a:endParaRPr lang="en-US" sz="1250" dirty="0"/>
          </a:p>
        </p:txBody>
      </p:sp>
      <p:sp>
        <p:nvSpPr>
          <p:cNvPr id="14" name="Shape 10"/>
          <p:cNvSpPr/>
          <p:nvPr/>
        </p:nvSpPr>
        <p:spPr>
          <a:xfrm>
            <a:off x="8146085" y="1536192"/>
            <a:ext cx="3478682" cy="2603246"/>
          </a:xfrm>
          <a:prstGeom prst="roundRect">
            <a:avLst>
              <a:gd name="adj" fmla="val 4215"/>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Below the window</a:t>
            </a:r>
            <a:endParaRPr lang="en-US" sz="1500" dirty="0"/>
          </a:p>
        </p:txBody>
      </p:sp>
      <p:sp>
        <p:nvSpPr>
          <p:cNvPr id="18" name="Text 13"/>
          <p:cNvSpPr txBox="1"/>
          <p:nvPr/>
        </p:nvSpPr>
        <p:spPr>
          <a:xfrm>
            <a:off x="8420405" y="2615184"/>
            <a:ext cx="2930042" cy="141452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Hypoarousal: shutting down, going silent, staring past you, refusing to move, dissociating. Often mistaken for defiance. The need here is gentle re-engagement and orientation, not more pressure or more questions.</a:t>
            </a:r>
            <a:endParaRPr lang="en-US" sz="1250" dirty="0"/>
          </a:p>
        </p:txBody>
      </p:sp>
      <p:sp>
        <p:nvSpPr>
          <p:cNvPr id="19" name="Text 14"/>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0" name="Text 15"/>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crisis cycle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Every phase has a different job for the adult</a:t>
            </a:r>
            <a:endParaRPr lang="en-US" sz="1400" dirty="0"/>
          </a:p>
        </p:txBody>
      </p:sp>
      <p:sp>
        <p:nvSpPr>
          <p:cNvPr id="4" name="Shape 2"/>
          <p:cNvSpPr/>
          <p:nvPr/>
        </p:nvSpPr>
        <p:spPr>
          <a:xfrm>
            <a:off x="566928" y="1536192"/>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51104" cy="451104"/>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Baseline</a:t>
            </a:r>
            <a:endParaRPr lang="en-US" sz="1500" dirty="0"/>
          </a:p>
        </p:txBody>
      </p:sp>
      <p:sp>
        <p:nvSpPr>
          <p:cNvPr id="8" name="Text 6"/>
          <p:cNvSpPr txBox="1"/>
          <p:nvPr/>
        </p:nvSpPr>
        <p:spPr>
          <a:xfrm>
            <a:off x="4791456" y="1581912"/>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The young person is regulated. Your job: build relationship, establish routine, and learn their individual signs.</a:t>
            </a:r>
            <a:endParaRPr lang="en-US" sz="1050" dirty="0"/>
          </a:p>
        </p:txBody>
      </p:sp>
      <p:sp>
        <p:nvSpPr>
          <p:cNvPr id="9" name="Shape 7"/>
          <p:cNvSpPr/>
          <p:nvPr/>
        </p:nvSpPr>
        <p:spPr>
          <a:xfrm>
            <a:off x="566928" y="2334768"/>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407920"/>
            <a:ext cx="451104" cy="451104"/>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407920"/>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80488"/>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Trigger</a:t>
            </a:r>
            <a:endParaRPr lang="en-US" sz="1500" dirty="0"/>
          </a:p>
        </p:txBody>
      </p:sp>
      <p:sp>
        <p:nvSpPr>
          <p:cNvPr id="13" name="Text 11"/>
          <p:cNvSpPr txBox="1"/>
          <p:nvPr/>
        </p:nvSpPr>
        <p:spPr>
          <a:xfrm>
            <a:off x="4791456" y="2380488"/>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Something happens — a denial, a transition, a memory, a smell, a phone call. Your job: notice, name it quietly, and reduce demands.</a:t>
            </a:r>
            <a:endParaRPr lang="en-US" sz="1050" dirty="0"/>
          </a:p>
        </p:txBody>
      </p:sp>
      <p:sp>
        <p:nvSpPr>
          <p:cNvPr id="14" name="Shape 12"/>
          <p:cNvSpPr/>
          <p:nvPr/>
        </p:nvSpPr>
        <p:spPr>
          <a:xfrm>
            <a:off x="566928" y="3133344"/>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06496"/>
            <a:ext cx="451104" cy="451104"/>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06496"/>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179064"/>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Escalation</a:t>
            </a:r>
            <a:endParaRPr lang="en-US" sz="1500" dirty="0"/>
          </a:p>
        </p:txBody>
      </p:sp>
      <p:sp>
        <p:nvSpPr>
          <p:cNvPr id="18" name="Text 16"/>
          <p:cNvSpPr txBox="1"/>
          <p:nvPr/>
        </p:nvSpPr>
        <p:spPr>
          <a:xfrm>
            <a:off x="4791456" y="3179064"/>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Arousal rises. Your job: lower stimulation, use fewer words, offer a real choice, and clear the audience.</a:t>
            </a:r>
            <a:endParaRPr lang="en-US" sz="1050" dirty="0"/>
          </a:p>
        </p:txBody>
      </p:sp>
      <p:sp>
        <p:nvSpPr>
          <p:cNvPr id="19" name="Shape 17"/>
          <p:cNvSpPr/>
          <p:nvPr/>
        </p:nvSpPr>
        <p:spPr>
          <a:xfrm>
            <a:off x="566928" y="3931920"/>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005072"/>
            <a:ext cx="451104" cy="451104"/>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005072"/>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3977640"/>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Crisis</a:t>
            </a:r>
            <a:endParaRPr lang="en-US" sz="1500" dirty="0"/>
          </a:p>
        </p:txBody>
      </p:sp>
      <p:sp>
        <p:nvSpPr>
          <p:cNvPr id="23" name="Text 21"/>
          <p:cNvSpPr txBox="1"/>
          <p:nvPr/>
        </p:nvSpPr>
        <p:spPr>
          <a:xfrm>
            <a:off x="4791456" y="3977640"/>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The peak. Your job: safety only. Do not teach, argue, or negotiate. Protect the youth, others, and yourself.</a:t>
            </a:r>
            <a:endParaRPr lang="en-US" sz="1050" dirty="0"/>
          </a:p>
        </p:txBody>
      </p:sp>
      <p:sp>
        <p:nvSpPr>
          <p:cNvPr id="24" name="Shape 22"/>
          <p:cNvSpPr/>
          <p:nvPr/>
        </p:nvSpPr>
        <p:spPr>
          <a:xfrm>
            <a:off x="566928" y="4730496"/>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803648"/>
            <a:ext cx="451104" cy="451104"/>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803648"/>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776216"/>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De-escalation</a:t>
            </a:r>
            <a:endParaRPr lang="en-US" sz="1500" dirty="0"/>
          </a:p>
        </p:txBody>
      </p:sp>
      <p:sp>
        <p:nvSpPr>
          <p:cNvPr id="28" name="Text 26"/>
          <p:cNvSpPr txBox="1"/>
          <p:nvPr/>
        </p:nvSpPr>
        <p:spPr>
          <a:xfrm>
            <a:off x="4791456" y="4776216"/>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Arousal falls; the youth may be tearful or exhausted. Your job: stay quiet, stay present, offer water and space.</a:t>
            </a:r>
            <a:endParaRPr lang="en-US" sz="1050" dirty="0"/>
          </a:p>
        </p:txBody>
      </p:sp>
      <p:sp>
        <p:nvSpPr>
          <p:cNvPr id="29" name="Shape 27"/>
          <p:cNvSpPr/>
          <p:nvPr/>
        </p:nvSpPr>
        <p:spPr>
          <a:xfrm>
            <a:off x="566928" y="5529072"/>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02224"/>
            <a:ext cx="451104" cy="451104"/>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02224"/>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574792"/>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Recovery</a:t>
            </a:r>
            <a:endParaRPr lang="en-US" sz="1500" dirty="0"/>
          </a:p>
        </p:txBody>
      </p:sp>
      <p:sp>
        <p:nvSpPr>
          <p:cNvPr id="33" name="Text 31"/>
          <p:cNvSpPr txBox="1"/>
          <p:nvPr/>
        </p:nvSpPr>
        <p:spPr>
          <a:xfrm>
            <a:off x="4791456" y="5574792"/>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Depletion. Your job: no lectures. Repair the relationship first, and problem-solve later, once the youth is back in the window.</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You are in the cycle too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Co-regulation is not a metaphor — arousal is contagious in both directions</a:t>
            </a:r>
            <a:endParaRPr lang="en-US" sz="1400" dirty="0"/>
          </a:p>
        </p:txBody>
      </p:sp>
      <p:sp>
        <p:nvSpPr>
          <p:cNvPr id="4" name="Text 2"/>
          <p:cNvSpPr txBox="1"/>
          <p:nvPr/>
        </p:nvSpPr>
        <p:spPr>
          <a:xfrm>
            <a:off x="566928" y="1536192"/>
            <a:ext cx="6413547" cy="436676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Your heart rate, volume, and posture set the ceiling for the youth's. If you escalate, so do they; if you stay level, you give them something to borrow.</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Notice your own signals: jaw tight, voice rising, arms crossed, moving closer without deciding to, needing to have the last word.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Your own history matters. Being defied, laughed at, or called a name can hook you. Knowing your hook is what keeps it from steering you.</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Tag out. The most skilled response in the room is sometimes "I'm going to get Marcus," and it is a sign of competence, not failure.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Reset your body first: exhale longer than you inhale, drop your shoulders, unclench your hands, and slow your speech deliberately.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If you are running on no sleep, no food, or an unprocessed incident from yesterday, say so to your supervisor before the shift, not after.</a:t>
            </a:r>
            <a:endParaRPr lang="en-US" sz="1450" dirty="0"/>
          </a:p>
        </p:txBody>
      </p:sp>
      <p:sp>
        <p:nvSpPr>
          <p:cNvPr id="5" name="Shape 3"/>
          <p:cNvSpPr/>
          <p:nvPr/>
        </p:nvSpPr>
        <p:spPr>
          <a:xfrm>
            <a:off x="7364523" y="1536192"/>
            <a:ext cx="4260244" cy="2514092"/>
          </a:xfrm>
          <a:prstGeom prst="roundRect">
            <a:avLst>
              <a:gd name="adj" fmla="val 4365"/>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90-second reset</a:t>
            </a:r>
            <a:endParaRPr lang="en-US" sz="1700" dirty="0"/>
          </a:p>
        </p:txBody>
      </p:sp>
      <p:sp>
        <p:nvSpPr>
          <p:cNvPr id="9" name="Text 6"/>
          <p:cNvSpPr txBox="1"/>
          <p:nvPr/>
        </p:nvSpPr>
        <p:spPr>
          <a:xfrm>
            <a:off x="7693707" y="2505456"/>
            <a:ext cx="3601876" cy="141681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Feet flat. Exhale for six counts.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Name what you feel silently: "I am angry."</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Choose one sentence you will say next.</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Then, and only then, speak.</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2</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Prevention is the intervention</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Most crises are prevented hours or weeks earlier</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lowers the temperature before anything happens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Unglamorous, daily, and more effective than any technique used mid-crisis</a:t>
            </a:r>
            <a:endParaRPr lang="en-US" sz="1400" dirty="0"/>
          </a:p>
        </p:txBody>
      </p:sp>
      <p:sp>
        <p:nvSpPr>
          <p:cNvPr id="4" name="Shape 2"/>
          <p:cNvSpPr/>
          <p:nvPr/>
        </p:nvSpPr>
        <p:spPr>
          <a:xfrm>
            <a:off x="566928"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Relationship in the bank</a:t>
            </a:r>
            <a:endParaRPr lang="en-US" sz="1500" dirty="0"/>
          </a:p>
        </p:txBody>
      </p:sp>
      <p:sp>
        <p:nvSpPr>
          <p:cNvPr id="8" name="Text 5"/>
          <p:cNvSpPr txBox="1"/>
          <p:nvPr/>
        </p:nvSpPr>
        <p:spPr>
          <a:xfrm>
            <a:off x="841248"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Non-demand time: eating together, driving, shooting hoops, saying good morning by name. A youth de-escalates for someone they trust. Deposits are made on ordinary days and withdrawn on hard ones.</a:t>
            </a:r>
            <a:endParaRPr lang="en-US" sz="1150" dirty="0"/>
          </a:p>
        </p:txBody>
      </p:sp>
      <p:sp>
        <p:nvSpPr>
          <p:cNvPr id="9" name="Shape 6"/>
          <p:cNvSpPr/>
          <p:nvPr/>
        </p:nvSpPr>
        <p:spPr>
          <a:xfrm>
            <a:off x="4356506"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Predictability</a:t>
            </a:r>
            <a:endParaRPr lang="en-US" sz="1500" dirty="0"/>
          </a:p>
        </p:txBody>
      </p:sp>
      <p:sp>
        <p:nvSpPr>
          <p:cNvPr id="13" name="Text 9"/>
          <p:cNvSpPr txBox="1"/>
          <p:nvPr/>
        </p:nvSpPr>
        <p:spPr>
          <a:xfrm>
            <a:off x="4630826"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Known routines, advance notice of changes, countdowns before transitions, and honest answers about what happens next. Surprise is a trigger for children whose lives have been unpredictable.</a:t>
            </a:r>
            <a:endParaRPr lang="en-US" sz="1150" dirty="0"/>
          </a:p>
        </p:txBody>
      </p:sp>
      <p:sp>
        <p:nvSpPr>
          <p:cNvPr id="14" name="Shape 10"/>
          <p:cNvSpPr/>
          <p:nvPr/>
        </p:nvSpPr>
        <p:spPr>
          <a:xfrm>
            <a:off x="8146085"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Environment</a:t>
            </a:r>
            <a:endParaRPr lang="en-US" sz="1500" dirty="0"/>
          </a:p>
        </p:txBody>
      </p:sp>
      <p:sp>
        <p:nvSpPr>
          <p:cNvPr id="18" name="Text 13"/>
          <p:cNvSpPr txBox="1"/>
          <p:nvPr/>
        </p:nvSpPr>
        <p:spPr>
          <a:xfrm>
            <a:off x="8420405"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Noise, crowding, heat, hunger, and lack of privacy raise everyone's baseline. A quiet corner that is available before a crisis — not offered as a punishment during one — prevents many of them.</a:t>
            </a:r>
            <a:endParaRPr lang="en-US" sz="1150" dirty="0"/>
          </a:p>
        </p:txBody>
      </p:sp>
      <p:sp>
        <p:nvSpPr>
          <p:cNvPr id="19" name="Shape 14"/>
          <p:cNvSpPr/>
          <p:nvPr/>
        </p:nvSpPr>
        <p:spPr>
          <a:xfrm>
            <a:off x="566928"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390471"/>
            <a:ext cx="235549" cy="235549"/>
          </a:xfrm>
          <a:prstGeom prst="rect">
            <a:avLst/>
          </a:prstGeom>
        </p:spPr>
      </p:pic>
      <p:sp>
        <p:nvSpPr>
          <p:cNvPr id="22" name="Text 16"/>
          <p:cNvSpPr txBox="1"/>
          <p:nvPr/>
        </p:nvSpPr>
        <p:spPr>
          <a:xfrm>
            <a:off x="1517904"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Real control</a:t>
            </a:r>
            <a:endParaRPr lang="en-US" sz="1500" dirty="0"/>
          </a:p>
        </p:txBody>
      </p:sp>
      <p:sp>
        <p:nvSpPr>
          <p:cNvPr id="23" name="Text 17"/>
          <p:cNvSpPr txBox="1"/>
          <p:nvPr/>
        </p:nvSpPr>
        <p:spPr>
          <a:xfrm>
            <a:off x="841248"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Offer genuine choices all day: what to eat, what to wear, what order to do things in, who to talk to. A youth with daily control over small things fights less for control over big ones.</a:t>
            </a:r>
            <a:endParaRPr lang="en-US" sz="1150" dirty="0"/>
          </a:p>
        </p:txBody>
      </p:sp>
      <p:sp>
        <p:nvSpPr>
          <p:cNvPr id="24" name="Shape 18"/>
          <p:cNvSpPr/>
          <p:nvPr/>
        </p:nvSpPr>
        <p:spPr>
          <a:xfrm>
            <a:off x="4356506"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390471"/>
            <a:ext cx="235549" cy="235549"/>
          </a:xfrm>
          <a:prstGeom prst="rect">
            <a:avLst/>
          </a:prstGeom>
        </p:spPr>
      </p:pic>
      <p:sp>
        <p:nvSpPr>
          <p:cNvPr id="27" name="Text 20"/>
          <p:cNvSpPr txBox="1"/>
          <p:nvPr/>
        </p:nvSpPr>
        <p:spPr>
          <a:xfrm>
            <a:off x="5307482"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Individual signs</a:t>
            </a:r>
            <a:endParaRPr lang="en-US" sz="1500" dirty="0"/>
          </a:p>
        </p:txBody>
      </p:sp>
      <p:sp>
        <p:nvSpPr>
          <p:cNvPr id="28" name="Text 21"/>
          <p:cNvSpPr txBox="1"/>
          <p:nvPr/>
        </p:nvSpPr>
        <p:spPr>
          <a:xfrm>
            <a:off x="4630826"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Learn each young person's early cues and write them down: goes quiet, jiggles a leg, asks to use the bathroom repeatedly, puts a hood up. Share them at handover so every shift catches them early.</a:t>
            </a:r>
            <a:endParaRPr lang="en-US" sz="1150" dirty="0"/>
          </a:p>
        </p:txBody>
      </p:sp>
      <p:sp>
        <p:nvSpPr>
          <p:cNvPr id="29" name="Shape 22"/>
          <p:cNvSpPr/>
          <p:nvPr/>
        </p:nvSpPr>
        <p:spPr>
          <a:xfrm>
            <a:off x="8146085"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390471"/>
            <a:ext cx="235549" cy="235549"/>
          </a:xfrm>
          <a:prstGeom prst="rect">
            <a:avLst/>
          </a:prstGeom>
        </p:spPr>
      </p:pic>
      <p:sp>
        <p:nvSpPr>
          <p:cNvPr id="32" name="Text 24"/>
          <p:cNvSpPr txBox="1"/>
          <p:nvPr/>
        </p:nvSpPr>
        <p:spPr>
          <a:xfrm>
            <a:off x="9097061"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Repair as routine</a:t>
            </a:r>
            <a:endParaRPr lang="en-US" sz="1500" dirty="0"/>
          </a:p>
        </p:txBody>
      </p:sp>
      <p:sp>
        <p:nvSpPr>
          <p:cNvPr id="33" name="Text 25"/>
          <p:cNvSpPr txBox="1"/>
          <p:nvPr/>
        </p:nvSpPr>
        <p:spPr>
          <a:xfrm>
            <a:off x="8420405"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Programs where adults apologize when they get it wrong have fewer crises. Modeling repair teaches it, and it keeps small ruptures from becoming the next incident.</a:t>
            </a:r>
            <a:endParaRPr lang="en-US" sz="115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3</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De-escalation skills</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Body, voice, words, and limits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Your body speaks first</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Most of what a young person reads in the first ten seconds is not your words</a:t>
            </a:r>
            <a:endParaRPr lang="en-US" sz="1400" dirty="0"/>
          </a:p>
        </p:txBody>
      </p:sp>
      <p:sp>
        <p:nvSpPr>
          <p:cNvPr id="4" name="Text 2"/>
          <p:cNvSpPr txBox="1"/>
          <p:nvPr/>
        </p:nvSpPr>
        <p:spPr>
          <a:xfrm>
            <a:off x="566928" y="1536192"/>
            <a:ext cx="6413547" cy="402894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Space: stay at least an arm's length back, and further if they are escalating. Never corner a youth or block the only exit.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Stance: stand at an angle rather than squared up, weight balanced, hands open and visible below chest height.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Height: get to or below eye level where it is safe. Standing over a seated youth reads as a threat.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Face: unclench your jaw and soften your eyes. Steady eye contact can feel like a challenge — look toward, not into.</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Movement: slow everything down. Announce what you are doing before you do it: "I'm going to sit down over here."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Audience: move the other youth out, not the escalated one. Fewer witnesses means a smaller climb-down.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Hands: keep them still and empty. No pointing, no phone, no crossing your arms, no touching.</a:t>
            </a:r>
            <a:endParaRPr lang="en-US" sz="1450" dirty="0"/>
          </a:p>
        </p:txBody>
      </p:sp>
      <p:sp>
        <p:nvSpPr>
          <p:cNvPr id="5" name="Shape 3"/>
          <p:cNvSpPr/>
          <p:nvPr/>
        </p:nvSpPr>
        <p:spPr>
          <a:xfrm>
            <a:off x="7364523" y="1536192"/>
            <a:ext cx="4260244" cy="2923540"/>
          </a:xfrm>
          <a:prstGeom prst="roundRect">
            <a:avLst>
              <a:gd name="adj" fmla="val 3753"/>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Voice</a:t>
            </a:r>
            <a:endParaRPr lang="en-US" sz="1700" dirty="0"/>
          </a:p>
        </p:txBody>
      </p:sp>
      <p:sp>
        <p:nvSpPr>
          <p:cNvPr id="9" name="Text 6"/>
          <p:cNvSpPr txBox="1"/>
          <p:nvPr/>
        </p:nvSpPr>
        <p:spPr>
          <a:xfrm>
            <a:off x="7693707" y="2505456"/>
            <a:ext cx="3601876" cy="182626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Lower your volume below theirs — do not match it.</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Slow down; leave gaps between sentences.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Drop your pitch; a rising pitch signals alarm.</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Silence is a tool. Use three to five seconds of it.</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Words that help and words that escalate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Short sentences. One idea at a time. Fewer words as arousal rises.</a:t>
            </a:r>
            <a:endParaRPr lang="en-US" sz="1400" dirty="0"/>
          </a:p>
        </p:txBody>
      </p:sp>
      <p:sp>
        <p:nvSpPr>
          <p:cNvPr id="4" name="Shape 2"/>
          <p:cNvSpPr/>
          <p:nvPr/>
        </p:nvSpPr>
        <p:spPr>
          <a:xfrm>
            <a:off x="566928" y="1536192"/>
            <a:ext cx="5346040" cy="4377690"/>
          </a:xfrm>
          <a:prstGeom prst="roundRect">
            <a:avLst>
              <a:gd name="adj" fmla="val 2507"/>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Say this</a:t>
            </a:r>
            <a:endParaRPr lang="en-US" sz="1800" dirty="0"/>
          </a:p>
        </p:txBody>
      </p:sp>
      <p:sp>
        <p:nvSpPr>
          <p:cNvPr id="8" name="Text 5"/>
          <p:cNvSpPr txBox="1"/>
          <p:nvPr/>
        </p:nvSpPr>
        <p:spPr>
          <a:xfrm>
            <a:off x="877824" y="2505456"/>
            <a:ext cx="4724248" cy="3280410"/>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 can see you're really angry."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"I'm not going anywhere."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don't have to talk. I'll sit here."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"What do you need right now?"</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can come with me to the quiet room, or we can talk right here. You pick."</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 got that wrong. Let me try again."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"Let's take a minute. I'll be right here."</a:t>
            </a:r>
            <a:endParaRPr lang="en-US" sz="1350" dirty="0"/>
          </a:p>
        </p:txBody>
      </p:sp>
      <p:sp>
        <p:nvSpPr>
          <p:cNvPr id="9" name="Shape 6"/>
          <p:cNvSpPr/>
          <p:nvPr/>
        </p:nvSpPr>
        <p:spPr>
          <a:xfrm>
            <a:off x="6278728" y="1536192"/>
            <a:ext cx="5346040" cy="4377690"/>
          </a:xfrm>
          <a:prstGeom prst="roundRect">
            <a:avLst>
              <a:gd name="adj" fmla="val 2507"/>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Not this</a:t>
            </a:r>
            <a:endParaRPr lang="en-US" sz="1800" dirty="0"/>
          </a:p>
        </p:txBody>
      </p:sp>
      <p:sp>
        <p:nvSpPr>
          <p:cNvPr id="13" name="Text 9"/>
          <p:cNvSpPr txBox="1"/>
          <p:nvPr/>
        </p:nvSpPr>
        <p:spPr>
          <a:xfrm>
            <a:off x="6589624" y="2505456"/>
            <a:ext cx="4724248" cy="3280410"/>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"Calm down." / "Relax." / "You need to stop."</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"You're being ridiculous." / "This is not a big deal."</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"If you don't stop right now, then…" (threats you may not be able to keep)</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"Why are you doing this?" — why questions demand reasoning that is offline.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"I'm not going to tell you again."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"Everybody is watching you right now."</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Sarcasm, mimicry, laughing, or debating who started it.</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Setting a limit that works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 limit is information, not a threat — deliver it and then give them room</a:t>
            </a:r>
            <a:endParaRPr lang="en-US" sz="1400" dirty="0"/>
          </a:p>
        </p:txBody>
      </p:sp>
      <p:sp>
        <p:nvSpPr>
          <p:cNvPr id="4" name="Shape 2"/>
          <p:cNvSpPr/>
          <p:nvPr/>
        </p:nvSpPr>
        <p:spPr>
          <a:xfrm>
            <a:off x="566928" y="1536192"/>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51104" cy="451104"/>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 brief</a:t>
            </a:r>
            <a:endParaRPr lang="en-US" sz="1500" dirty="0"/>
          </a:p>
        </p:txBody>
      </p:sp>
      <p:sp>
        <p:nvSpPr>
          <p:cNvPr id="8" name="Text 6"/>
          <p:cNvSpPr txBox="1"/>
          <p:nvPr/>
        </p:nvSpPr>
        <p:spPr>
          <a:xfrm>
            <a:off x="4791456" y="1581912"/>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One sentence. "I need you to put the chair down."</a:t>
            </a:r>
            <a:endParaRPr lang="en-US" sz="1050" dirty="0"/>
          </a:p>
        </p:txBody>
      </p:sp>
      <p:sp>
        <p:nvSpPr>
          <p:cNvPr id="9" name="Shape 7"/>
          <p:cNvSpPr/>
          <p:nvPr/>
        </p:nvSpPr>
        <p:spPr>
          <a:xfrm>
            <a:off x="566928" y="2334768"/>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407920"/>
            <a:ext cx="451104" cy="451104"/>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407920"/>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80488"/>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 specific and positive</a:t>
            </a:r>
            <a:endParaRPr lang="en-US" sz="1500" dirty="0"/>
          </a:p>
        </p:txBody>
      </p:sp>
      <p:sp>
        <p:nvSpPr>
          <p:cNvPr id="13" name="Text 11"/>
          <p:cNvSpPr txBox="1"/>
          <p:nvPr/>
        </p:nvSpPr>
        <p:spPr>
          <a:xfrm>
            <a:off x="4791456" y="2380488"/>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Say what to do, not what to stop: "Feet on the floor" beats "Stop kicking."</a:t>
            </a:r>
            <a:endParaRPr lang="en-US" sz="1050" dirty="0"/>
          </a:p>
        </p:txBody>
      </p:sp>
      <p:sp>
        <p:nvSpPr>
          <p:cNvPr id="14" name="Shape 12"/>
          <p:cNvSpPr/>
          <p:nvPr/>
        </p:nvSpPr>
        <p:spPr>
          <a:xfrm>
            <a:off x="566928" y="3133344"/>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06496"/>
            <a:ext cx="451104" cy="451104"/>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06496"/>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179064"/>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Give two real options</a:t>
            </a:r>
            <a:endParaRPr lang="en-US" sz="1500" dirty="0"/>
          </a:p>
        </p:txBody>
      </p:sp>
      <p:sp>
        <p:nvSpPr>
          <p:cNvPr id="18" name="Text 16"/>
          <p:cNvSpPr txBox="1"/>
          <p:nvPr/>
        </p:nvSpPr>
        <p:spPr>
          <a:xfrm>
            <a:off x="4791456" y="3179064"/>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"You can wait in the hallway or in the office." Both must be acceptable to you.</a:t>
            </a:r>
            <a:endParaRPr lang="en-US" sz="1050" dirty="0"/>
          </a:p>
        </p:txBody>
      </p:sp>
      <p:sp>
        <p:nvSpPr>
          <p:cNvPr id="19" name="Shape 17"/>
          <p:cNvSpPr/>
          <p:nvPr/>
        </p:nvSpPr>
        <p:spPr>
          <a:xfrm>
            <a:off x="566928" y="3931920"/>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005072"/>
            <a:ext cx="451104" cy="451104"/>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005072"/>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3977640"/>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State the natural consequence once</a:t>
            </a:r>
            <a:endParaRPr lang="en-US" sz="1500" dirty="0"/>
          </a:p>
        </p:txBody>
      </p:sp>
      <p:sp>
        <p:nvSpPr>
          <p:cNvPr id="23" name="Text 21"/>
          <p:cNvSpPr txBox="1"/>
          <p:nvPr/>
        </p:nvSpPr>
        <p:spPr>
          <a:xfrm>
            <a:off x="4791456" y="3977640"/>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Calmly, without threat, and only if you can and will follow through.</a:t>
            </a:r>
            <a:endParaRPr lang="en-US" sz="1050" dirty="0"/>
          </a:p>
        </p:txBody>
      </p:sp>
      <p:sp>
        <p:nvSpPr>
          <p:cNvPr id="24" name="Shape 22"/>
          <p:cNvSpPr/>
          <p:nvPr/>
        </p:nvSpPr>
        <p:spPr>
          <a:xfrm>
            <a:off x="566928" y="4730496"/>
            <a:ext cx="11057839" cy="597408"/>
          </a:xfrm>
          <a:prstGeom prst="roundRect">
            <a:avLst>
              <a:gd name="adj" fmla="val 15306"/>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803648"/>
            <a:ext cx="451104" cy="451104"/>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803648"/>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776216"/>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Then stop talking</a:t>
            </a:r>
            <a:endParaRPr lang="en-US" sz="1500" dirty="0"/>
          </a:p>
        </p:txBody>
      </p:sp>
      <p:sp>
        <p:nvSpPr>
          <p:cNvPr id="28" name="Text 26"/>
          <p:cNvSpPr txBox="1"/>
          <p:nvPr/>
        </p:nvSpPr>
        <p:spPr>
          <a:xfrm>
            <a:off x="4791456" y="4776216"/>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Give five to ten seconds of silence. Repeating the limit turns it into an argument.</a:t>
            </a:r>
            <a:endParaRPr lang="en-US" sz="1050" dirty="0"/>
          </a:p>
        </p:txBody>
      </p:sp>
      <p:sp>
        <p:nvSpPr>
          <p:cNvPr id="29" name="Shape 27"/>
          <p:cNvSpPr/>
          <p:nvPr/>
        </p:nvSpPr>
        <p:spPr>
          <a:xfrm>
            <a:off x="566928" y="5529072"/>
            <a:ext cx="11057839" cy="597408"/>
          </a:xfrm>
          <a:prstGeom prst="roundRect">
            <a:avLst>
              <a:gd name="adj" fmla="val 15306"/>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02224"/>
            <a:ext cx="451104" cy="451104"/>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02224"/>
            <a:ext cx="451104" cy="45110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574792"/>
            <a:ext cx="3108960" cy="50596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Follow through exactly</a:t>
            </a:r>
            <a:endParaRPr lang="en-US" sz="1500" dirty="0"/>
          </a:p>
        </p:txBody>
      </p:sp>
      <p:sp>
        <p:nvSpPr>
          <p:cNvPr id="33" name="Text 31"/>
          <p:cNvSpPr txBox="1"/>
          <p:nvPr/>
        </p:nvSpPr>
        <p:spPr>
          <a:xfrm>
            <a:off x="4791456" y="5574792"/>
            <a:ext cx="6558991" cy="50596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Do what you said, without adding punishment for the delay. Credibility is built here.</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1057839" cy="5815584"/>
          </a:xfrm>
          <a:prstGeom prst="roundRect">
            <a:avLst>
              <a:gd name="adj" fmla="val 2201"/>
            </a:avLst>
          </a:prstGeom>
          <a:solidFill>
            <a:srgbClr val="FDF3E3"/>
          </a:solidFill>
          <a:ln w="12700">
            <a:solidFill>
              <a:srgbClr val="F0CE96"/>
            </a:solidFill>
            <a:prstDash val="solid"/>
          </a:ln>
          <a:effectLst>
            <a:outerShdw blurRad="127000" dist="38100" dir="5400000" algn="bl" rotWithShape="0">
              <a:srgbClr val="0A2540">
                <a:alpha val="10000"/>
              </a:srgbClr>
            </a:outerShdw>
          </a:effectLst>
        </p:spPr>
        <p:txBody>
          <a:bodyPr/>
          <a:lstStyle/>
          <a:p>
            <a:endParaRPr lang="en-US"/>
          </a:p>
        </p:txBody>
      </p:sp>
      <p:sp>
        <p:nvSpPr>
          <p:cNvPr id="3" name="Shape 1"/>
          <p:cNvSpPr/>
          <p:nvPr/>
        </p:nvSpPr>
        <p:spPr>
          <a:xfrm>
            <a:off x="932688" y="713232"/>
            <a:ext cx="658368" cy="658368"/>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110447" y="890991"/>
            <a:ext cx="302849" cy="302849"/>
          </a:xfrm>
          <a:prstGeom prst="rect">
            <a:avLst/>
          </a:prstGeom>
        </p:spPr>
      </p:pic>
      <p:sp>
        <p:nvSpPr>
          <p:cNvPr id="5" name="Text 2"/>
          <p:cNvSpPr txBox="1"/>
          <p:nvPr/>
        </p:nvSpPr>
        <p:spPr>
          <a:xfrm>
            <a:off x="1755648" y="731520"/>
            <a:ext cx="6858000" cy="256032"/>
          </a:xfrm>
          <a:prstGeom prst="rect">
            <a:avLst/>
          </a:prstGeom>
          <a:noFill/>
          <a:ln/>
        </p:spPr>
        <p:txBody>
          <a:bodyPr wrap="square" lIns="0" tIns="0" rIns="0" bIns="0" rtlCol="0" anchor="ctr"/>
          <a:lstStyle/>
          <a:p>
            <a:pPr marL="0" indent="0">
              <a:buNone/>
            </a:pPr>
            <a:r>
              <a:rPr lang="en-US" sz="1100" b="1" kern="0" spc="200" dirty="0">
                <a:solidFill>
                  <a:srgbClr val="A4762A"/>
                </a:solidFill>
                <a:latin typeface="Calibri" pitchFamily="34" charset="0"/>
                <a:ea typeface="Calibri" pitchFamily="34" charset="-122"/>
                <a:cs typeface="Calibri" pitchFamily="34" charset="-120"/>
              </a:rPr>
              <a:t>PRACTICE ACTIVITY  ·  15 minutes</a:t>
            </a:r>
            <a:endParaRPr lang="en-US" sz="1100" dirty="0"/>
          </a:p>
        </p:txBody>
      </p:sp>
      <p:sp>
        <p:nvSpPr>
          <p:cNvPr id="6" name="Text 3"/>
          <p:cNvSpPr txBox="1"/>
          <p:nvPr/>
        </p:nvSpPr>
        <p:spPr>
          <a:xfrm>
            <a:off x="1755648" y="969264"/>
            <a:ext cx="9320479" cy="457200"/>
          </a:xfrm>
          <a:prstGeom prst="rect">
            <a:avLst/>
          </a:prstGeom>
          <a:noFill/>
          <a:ln/>
        </p:spPr>
        <p:txBody>
          <a:bodyPr wrap="square" lIns="0" tIns="0" rIns="0" bIns="0" rtlCol="0" anchor="ctr"/>
          <a:lstStyle/>
          <a:p>
            <a:pPr marL="0" indent="0">
              <a:buNone/>
            </a:pPr>
            <a:r>
              <a:rPr lang="en-US" sz="2600" b="1" dirty="0">
                <a:solidFill>
                  <a:srgbClr val="0A2540"/>
                </a:solidFill>
                <a:latin typeface="Cambria" pitchFamily="34" charset="0"/>
                <a:ea typeface="Cambria" pitchFamily="34" charset="-122"/>
                <a:cs typeface="Cambria" pitchFamily="34" charset="-120"/>
              </a:rPr>
              <a:t>Practice: three rounds in triads</a:t>
            </a:r>
            <a:endParaRPr lang="en-US" sz="2600" dirty="0"/>
          </a:p>
        </p:txBody>
      </p:sp>
      <p:sp>
        <p:nvSpPr>
          <p:cNvPr id="7" name="Text 4"/>
          <p:cNvSpPr txBox="1"/>
          <p:nvPr/>
        </p:nvSpPr>
        <p:spPr>
          <a:xfrm>
            <a:off x="950976" y="1627632"/>
            <a:ext cx="10289743" cy="384048"/>
          </a:xfrm>
          <a:prstGeom prst="rect">
            <a:avLst/>
          </a:prstGeom>
          <a:noFill/>
          <a:ln/>
        </p:spPr>
        <p:txBody>
          <a:bodyPr wrap="square" lIns="0" tIns="0" rIns="0" bIns="0" rtlCol="0" anchor="ctr"/>
          <a:lstStyle/>
          <a:p>
            <a:pPr marL="0" indent="0">
              <a:buNone/>
            </a:pPr>
            <a:r>
              <a:rPr lang="en-US" sz="1350" i="1" dirty="0">
                <a:solidFill>
                  <a:srgbClr val="1A2B33"/>
                </a:solidFill>
                <a:latin typeface="Calibri" pitchFamily="34" charset="0"/>
                <a:ea typeface="Calibri" pitchFamily="34" charset="-122"/>
                <a:cs typeface="Calibri" pitchFamily="34" charset="-120"/>
              </a:rPr>
              <a:t>Purpose: Build muscle memory for posture, voice, and one sentence — before you need it.</a:t>
            </a:r>
            <a:endParaRPr lang="en-US" sz="1350" dirty="0"/>
          </a:p>
        </p:txBody>
      </p:sp>
      <p:sp>
        <p:nvSpPr>
          <p:cNvPr id="8" name="Text 5"/>
          <p:cNvSpPr txBox="1"/>
          <p:nvPr/>
        </p:nvSpPr>
        <p:spPr>
          <a:xfrm>
            <a:off x="950976" y="2103120"/>
            <a:ext cx="10234879" cy="2743200"/>
          </a:xfrm>
          <a:prstGeom prst="rect">
            <a:avLst/>
          </a:prstGeom>
          <a:noFill/>
          <a:ln/>
        </p:spPr>
        <p:txBody>
          <a:bodyPr wrap="square" lIns="0" tIns="0" rIns="0" bIns="0" rtlCol="0" anchor="t"/>
          <a:lstStyle/>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Form groups of three: youth, staff, observer. Rotate after each round so everyone plays each role.</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Round 1 — A 14-year-old has been told she cannot go on the outing because of an incident yesterday. She slams a door and says "this place is a joke, none of you care."</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Round 2 — A 10-year-old has gone silent and will not leave the corner of the room. He does not respond to questions. The van leaves in ten minutes.</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Round 3 — A 16-year-old is standing over a peer, fists clenched, with four other youth watching.</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Staff has two minutes per round. Use posture, volume, one validating sentence, and a limit with two real options.</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The observer watches only the staff member: distance, hands, volume, number of words, and silence — and reports back for 60 seconds.</a:t>
            </a:r>
            <a:endParaRPr lang="en-US" sz="1400" dirty="0"/>
          </a:p>
        </p:txBody>
      </p:sp>
      <p:sp>
        <p:nvSpPr>
          <p:cNvPr id="9" name="Shape 6"/>
          <p:cNvSpPr/>
          <p:nvPr/>
        </p:nvSpPr>
        <p:spPr>
          <a:xfrm>
            <a:off x="950976" y="5029200"/>
            <a:ext cx="10289743" cy="1005840"/>
          </a:xfrm>
          <a:prstGeom prst="roundRect">
            <a:avLst>
              <a:gd name="adj" fmla="val 9091"/>
            </a:avLst>
          </a:prstGeom>
          <a:solidFill>
            <a:srgbClr val="FFFFFF"/>
          </a:solidFill>
          <a:ln w="12700">
            <a:solidFill>
              <a:srgbClr val="EBD9B8"/>
            </a:solidFill>
            <a:prstDash val="solid"/>
          </a:ln>
        </p:spPr>
        <p:txBody>
          <a:bodyPr/>
          <a:lstStyle/>
          <a:p>
            <a:endParaRPr lang="en-US"/>
          </a:p>
        </p:txBody>
      </p:sp>
      <p:sp>
        <p:nvSpPr>
          <p:cNvPr id="10" name="Text 7"/>
          <p:cNvSpPr txBox="1"/>
          <p:nvPr/>
        </p:nvSpPr>
        <p:spPr>
          <a:xfrm>
            <a:off x="1152144" y="5120640"/>
            <a:ext cx="9869119" cy="274320"/>
          </a:xfrm>
          <a:prstGeom prst="rect">
            <a:avLst/>
          </a:prstGeom>
          <a:noFill/>
          <a:ln/>
        </p:spPr>
        <p:txBody>
          <a:bodyPr wrap="square" lIns="0" tIns="0" rIns="0" bIns="0" rtlCol="0" anchor="ctr"/>
          <a:lstStyle/>
          <a:p>
            <a:pPr marL="0" indent="0">
              <a:buNone/>
            </a:pPr>
            <a:r>
              <a:rPr lang="en-US" sz="1400" b="1" dirty="0">
                <a:solidFill>
                  <a:srgbClr val="0D5C63"/>
                </a:solidFill>
                <a:latin typeface="Cambria" pitchFamily="34" charset="0"/>
                <a:ea typeface="Cambria" pitchFamily="34" charset="-122"/>
                <a:cs typeface="Cambria" pitchFamily="34" charset="-120"/>
              </a:rPr>
              <a:t>Debrief questions</a:t>
            </a:r>
            <a:endParaRPr lang="en-US" sz="1400" dirty="0"/>
          </a:p>
        </p:txBody>
      </p:sp>
      <p:sp>
        <p:nvSpPr>
          <p:cNvPr id="11" name="Text 8"/>
          <p:cNvSpPr txBox="1"/>
          <p:nvPr/>
        </p:nvSpPr>
        <p:spPr>
          <a:xfrm>
            <a:off x="1152144" y="5431536"/>
            <a:ext cx="9869119" cy="548640"/>
          </a:xfrm>
          <a:prstGeom prst="rect">
            <a:avLst/>
          </a:prstGeom>
          <a:noFill/>
          <a:ln/>
        </p:spPr>
        <p:txBody>
          <a:bodyPr wrap="square" lIns="0" tIns="0" rIns="0" bIns="0" rtlCol="0" anchor="t"/>
          <a:lstStyle/>
          <a:p>
            <a:pPr marL="0" indent="0">
              <a:buNone/>
            </a:pPr>
            <a:r>
              <a:rPr lang="en-US" sz="1250" dirty="0">
                <a:solidFill>
                  <a:srgbClr val="1A2B33"/>
                </a:solidFill>
                <a:latin typeface="Calibri" pitchFamily="34" charset="0"/>
                <a:ea typeface="Calibri" pitchFamily="34" charset="-122"/>
                <a:cs typeface="Calibri" pitchFamily="34" charset="-120"/>
              </a:rPr>
              <a:t>What did the observer notice that the staff member did not?   |   Which round was hardest, and why?   |   What one sentence will you take into your next shift?</a:t>
            </a:r>
            <a:endParaRPr lang="en-US" sz="1250" dirty="0"/>
          </a:p>
        </p:txBody>
      </p:sp>
      <p:sp>
        <p:nvSpPr>
          <p:cNvPr id="12" name="Text 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3" name="Text 1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4</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When safety is at risk</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Decisions, boundaries, and what policy permits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Raising the level of response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Decide by risk in front of you, not by how frustrated you are</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Keep de-escalating while the risk is property, noise, or refusal. Things can be replaced; a relationship damaged by an over-response takes far longer to repair.</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Move other young people away and call for a second staff member as soon as escalation begins — early, not at the peak.</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Call for additional support when there is a weapon, serious injury, a youth who has left and is in danger, or a medical emergency.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When you call 911 or a mobile crisis team, say "mental health crisis," describe the behavior you can see, state the youth's age, and say what has already been tried.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If self-harm or suicide risk is present, move to safety planning: stay with the youth, remove means, and call or text 988 for guidance.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Physical intervention is governed by NCYS policy, licensing, and funder requirements — including ORR rules where they apply. Only staff currently certified in an approved system may use any physical technique, and only as a last resort when there is imminent risk of serious harm.</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Prohibited in every circumstance: any restraint that restricts breathing, prone restraint, seclusion used as punishment, corporal punishment, withholding food, water, sleep, or contact with family, and threats or humiliation.</a:t>
            </a:r>
            <a:endParaRPr lang="en-US" sz="1450" dirty="0"/>
          </a:p>
        </p:txBody>
      </p:sp>
      <p:sp>
        <p:nvSpPr>
          <p:cNvPr id="5" name="Shape 3"/>
          <p:cNvSpPr/>
          <p:nvPr/>
        </p:nvSpPr>
        <p:spPr>
          <a:xfrm>
            <a:off x="7364523" y="1536192"/>
            <a:ext cx="4260244" cy="2609088"/>
          </a:xfrm>
          <a:prstGeom prst="roundRect">
            <a:avLst>
              <a:gd name="adj" fmla="val 4206"/>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Before you act</a:t>
            </a:r>
            <a:endParaRPr lang="en-US" sz="1700" dirty="0"/>
          </a:p>
        </p:txBody>
      </p:sp>
      <p:sp>
        <p:nvSpPr>
          <p:cNvPr id="9" name="Text 6"/>
          <p:cNvSpPr txBox="1"/>
          <p:nvPr/>
        </p:nvSpPr>
        <p:spPr>
          <a:xfrm>
            <a:off x="7693707" y="2505456"/>
            <a:ext cx="3601876" cy="1511808"/>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Ask: is anyone in danger right now, or am I in a power struggle?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If it is a power struggle, step back and slow down.</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You are allowed to leave the room, get help, and give it time.</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5</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After the incident</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Repair, debrief, document, recover</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Repair with the young person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 relationship is the intervention — protect it after the hardest moments</a:t>
            </a:r>
            <a:endParaRPr lang="en-US" sz="1400" dirty="0"/>
          </a:p>
        </p:txBody>
      </p:sp>
      <p:sp>
        <p:nvSpPr>
          <p:cNvPr id="4" name="Shape 2"/>
          <p:cNvSpPr/>
          <p:nvPr/>
        </p:nvSpPr>
        <p:spPr>
          <a:xfrm>
            <a:off x="566928" y="1536192"/>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Wait for the window</a:t>
            </a:r>
            <a:endParaRPr lang="en-US" sz="1500" dirty="0"/>
          </a:p>
        </p:txBody>
      </p:sp>
      <p:sp>
        <p:nvSpPr>
          <p:cNvPr id="8" name="Text 5"/>
          <p:cNvSpPr txBox="1"/>
          <p:nvPr/>
        </p:nvSpPr>
        <p:spPr>
          <a:xfrm>
            <a:off x="841248" y="2615184"/>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Do not process the incident during recovery, when the youth is depleted. Wait until they are regulated — often hours later, sometimes the next day. Reconnect first with something ordinary: food, a walk, a shared task.</a:t>
            </a:r>
            <a:endParaRPr lang="en-US" sz="1250" dirty="0"/>
          </a:p>
        </p:txBody>
      </p:sp>
      <p:sp>
        <p:nvSpPr>
          <p:cNvPr id="9" name="Shape 6"/>
          <p:cNvSpPr/>
          <p:nvPr/>
        </p:nvSpPr>
        <p:spPr>
          <a:xfrm>
            <a:off x="6251296" y="1536192"/>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Reconnect before you correct</a:t>
            </a:r>
            <a:endParaRPr lang="en-US" sz="1500" dirty="0"/>
          </a:p>
        </p:txBody>
      </p:sp>
      <p:sp>
        <p:nvSpPr>
          <p:cNvPr id="13" name="Text 9"/>
          <p:cNvSpPr txBox="1"/>
          <p:nvPr/>
        </p:nvSpPr>
        <p:spPr>
          <a:xfrm>
            <a:off x="6525616" y="2615184"/>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Say plainly that you are still here and the relationship is intact: "Yesterday was hard. I'm glad you're here today." Shame drives the next incident; belonging prevents it.</a:t>
            </a:r>
            <a:endParaRPr lang="en-US" sz="1250" dirty="0"/>
          </a:p>
        </p:txBody>
      </p:sp>
      <p:sp>
        <p:nvSpPr>
          <p:cNvPr id="14" name="Shape 10"/>
          <p:cNvSpPr/>
          <p:nvPr/>
        </p:nvSpPr>
        <p:spPr>
          <a:xfrm>
            <a:off x="566928" y="3859784"/>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272361"/>
            <a:ext cx="235549" cy="235549"/>
          </a:xfrm>
          <a:prstGeom prst="rect">
            <a:avLst/>
          </a:prstGeom>
        </p:spPr>
      </p:pic>
      <p:sp>
        <p:nvSpPr>
          <p:cNvPr id="17" name="Text 12"/>
          <p:cNvSpPr txBox="1"/>
          <p:nvPr/>
        </p:nvSpPr>
        <p:spPr>
          <a:xfrm>
            <a:off x="1517904" y="411581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Problem-solve together</a:t>
            </a:r>
            <a:endParaRPr lang="en-US" sz="1500" dirty="0"/>
          </a:p>
        </p:txBody>
      </p:sp>
      <p:sp>
        <p:nvSpPr>
          <p:cNvPr id="18" name="Text 13"/>
          <p:cNvSpPr txBox="1"/>
          <p:nvPr/>
        </p:nvSpPr>
        <p:spPr>
          <a:xfrm>
            <a:off x="841248" y="4938776"/>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Ask what happened before things got hard, what they noticed in their body, what would have helped, and what they want you to do next time. Write their answers into the plan and use them.</a:t>
            </a:r>
            <a:endParaRPr lang="en-US" sz="1250" dirty="0"/>
          </a:p>
        </p:txBody>
      </p:sp>
      <p:sp>
        <p:nvSpPr>
          <p:cNvPr id="19" name="Shape 14"/>
          <p:cNvSpPr/>
          <p:nvPr/>
        </p:nvSpPr>
        <p:spPr>
          <a:xfrm>
            <a:off x="6251296" y="3859784"/>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272361"/>
            <a:ext cx="235549" cy="235549"/>
          </a:xfrm>
          <a:prstGeom prst="rect">
            <a:avLst/>
          </a:prstGeom>
        </p:spPr>
      </p:pic>
      <p:sp>
        <p:nvSpPr>
          <p:cNvPr id="22" name="Text 16"/>
          <p:cNvSpPr txBox="1"/>
          <p:nvPr/>
        </p:nvSpPr>
        <p:spPr>
          <a:xfrm>
            <a:off x="7202272" y="411581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Own your part</a:t>
            </a:r>
            <a:endParaRPr lang="en-US" sz="1500" dirty="0"/>
          </a:p>
        </p:txBody>
      </p:sp>
      <p:sp>
        <p:nvSpPr>
          <p:cNvPr id="23" name="Text 17"/>
          <p:cNvSpPr txBox="1"/>
          <p:nvPr/>
        </p:nvSpPr>
        <p:spPr>
          <a:xfrm>
            <a:off x="6525616" y="4938776"/>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If you got loud, moved too close, or said something unfair, say so. "I raised my voice, and that wasn't fair to you." Adults who repair teach repair — and staff credibility grows rather than shrinks.</a:t>
            </a:r>
            <a:endParaRPr lang="en-US" sz="125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Team debrief and documentation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What the program learns is what stops the next one</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Debrief every significant incident within 24 hours, with everyone who was present, including the staff who watched.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Ask what happened before the trigger, what worked, what escalated it, and what we will change in the environment or plan.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Review for patterns across incidents: same time of day, same transition, same staffing, same peer pairing.</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Document facts: times, what was said and done in order, who was present, injuries, notifications, and follow-up. Quote the youth directly.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Avoid conclusions and labels in the record — "attention-seeking," "manipulative," "aggressive by nature" — and never document another person's motive.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Complete any incident, licensing, or funder notification required, including ORR notifications where they apply, within the required timeframe.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Update the youth's individual crisis plan with what was learned, and share it at handover so the next shift starts ahead.</a:t>
            </a:r>
            <a:endParaRPr lang="en-US" sz="1450" dirty="0"/>
          </a:p>
        </p:txBody>
      </p:sp>
      <p:sp>
        <p:nvSpPr>
          <p:cNvPr id="5" name="Shape 3"/>
          <p:cNvSpPr/>
          <p:nvPr/>
        </p:nvSpPr>
        <p:spPr>
          <a:xfrm>
            <a:off x="7364523" y="1536192"/>
            <a:ext cx="4260244" cy="2404364"/>
          </a:xfrm>
          <a:prstGeom prst="roundRect">
            <a:avLst>
              <a:gd name="adj" fmla="val 4564"/>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Debrief ≠ blame</a:t>
            </a:r>
            <a:endParaRPr lang="en-US" sz="1700" dirty="0"/>
          </a:p>
        </p:txBody>
      </p:sp>
      <p:sp>
        <p:nvSpPr>
          <p:cNvPr id="9" name="Text 6"/>
          <p:cNvSpPr txBox="1"/>
          <p:nvPr/>
        </p:nvSpPr>
        <p:spPr>
          <a:xfrm>
            <a:off x="7693707" y="2505456"/>
            <a:ext cx="3601876" cy="13070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The question is "what did we learn," not "who lost control."</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 team that fears the debrief will stop reporting incidents.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Name what went well first, every time.</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Your own recovery</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Being shouted at, threatened, or hit is not part of the job description you accept silently</a:t>
            </a:r>
            <a:endParaRPr lang="en-US" sz="1400" dirty="0"/>
          </a:p>
        </p:txBody>
      </p:sp>
      <p:sp>
        <p:nvSpPr>
          <p:cNvPr id="4" name="Text 2"/>
          <p:cNvSpPr txBox="1"/>
          <p:nvPr/>
        </p:nvSpPr>
        <p:spPr>
          <a:xfrm>
            <a:off x="566928" y="1536192"/>
            <a:ext cx="6413547" cy="3910076"/>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Adrenaline lasts long after the incident ends. Do not go straight back into a demanding task, and do not drive home still activated.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Take the full break your program allows, move your body, drink water, and tell one colleague what happened.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Notice accumulation: dread before shift, intrusive replays, cynicism, numbness, sleep problems, or irritability at home.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Ask for supervision on the emotional content, not only the case facts. If it is not offered, request it directly.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If you were injured, threatened, or badly frightened, report it. Under-reporting protects no one and hides a pattern the program needs to see.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Watch each other. Teams notice a colleague running on empty long before that colleague admits it.</a:t>
            </a:r>
            <a:endParaRPr lang="en-US" sz="1450" dirty="0"/>
          </a:p>
        </p:txBody>
      </p:sp>
      <p:sp>
        <p:nvSpPr>
          <p:cNvPr id="5" name="Shape 3"/>
          <p:cNvSpPr/>
          <p:nvPr/>
        </p:nvSpPr>
        <p:spPr>
          <a:xfrm>
            <a:off x="7364523" y="1536192"/>
            <a:ext cx="4260244" cy="2404364"/>
          </a:xfrm>
          <a:prstGeom prst="roundRect">
            <a:avLst>
              <a:gd name="adj" fmla="val 4564"/>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Support available</a:t>
            </a:r>
            <a:endParaRPr lang="en-US" sz="1700" dirty="0"/>
          </a:p>
        </p:txBody>
      </p:sp>
      <p:sp>
        <p:nvSpPr>
          <p:cNvPr id="9" name="Text 6"/>
          <p:cNvSpPr txBox="1"/>
          <p:nvPr/>
        </p:nvSpPr>
        <p:spPr>
          <a:xfrm>
            <a:off x="7693707" y="2505456"/>
            <a:ext cx="3601876" cy="13070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Supervision and employee assistance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988 — call or text, 24/7, for anyone including staff</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Tell your supervisor before you reach the end of your capacity, not after.</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Answer on your own, then compare with your table</a:t>
            </a:r>
            <a:endParaRPr lang="en-US" sz="1400" dirty="0"/>
          </a:p>
        </p:txBody>
      </p:sp>
      <p:sp>
        <p:nvSpPr>
          <p:cNvPr id="4" name="Shape 2"/>
          <p:cNvSpPr/>
          <p:nvPr/>
        </p:nvSpPr>
        <p:spPr>
          <a:xfrm>
            <a:off x="566928" y="1661922"/>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5" name="Shape 3"/>
          <p:cNvSpPr/>
          <p:nvPr/>
        </p:nvSpPr>
        <p:spPr>
          <a:xfrm>
            <a:off x="768096" y="1735074"/>
            <a:ext cx="402336" cy="402336"/>
          </a:xfrm>
          <a:prstGeom prst="ellipse">
            <a:avLst/>
          </a:prstGeom>
          <a:solidFill>
            <a:srgbClr val="E8A33D"/>
          </a:solidFill>
          <a:ln w="12700">
            <a:solidFill>
              <a:srgbClr val="E8A33D"/>
            </a:solidFill>
            <a:prstDash val="solid"/>
          </a:ln>
        </p:spPr>
        <p:txBody>
          <a:bodyPr/>
          <a:lstStyle/>
          <a:p>
            <a:endParaRPr lang="en-US"/>
          </a:p>
        </p:txBody>
      </p:sp>
      <p:sp>
        <p:nvSpPr>
          <p:cNvPr id="6" name="Text 4"/>
          <p:cNvSpPr txBox="1"/>
          <p:nvPr/>
        </p:nvSpPr>
        <p:spPr>
          <a:xfrm>
            <a:off x="768096" y="1735074"/>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Q1</a:t>
            </a:r>
            <a:endParaRPr lang="en-US" sz="1050" dirty="0"/>
          </a:p>
        </p:txBody>
      </p:sp>
      <p:sp>
        <p:nvSpPr>
          <p:cNvPr id="7" name="Text 5"/>
          <p:cNvSpPr txBox="1"/>
          <p:nvPr/>
        </p:nvSpPr>
        <p:spPr>
          <a:xfrm>
            <a:off x="1371600" y="1707642"/>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youth is shouting and pacing. Should you move closer to show you are engaged, or step back? Why?</a:t>
            </a:r>
            <a:endParaRPr lang="en-US" sz="1350" dirty="0"/>
          </a:p>
        </p:txBody>
      </p:sp>
      <p:sp>
        <p:nvSpPr>
          <p:cNvPr id="8" name="Shape 6"/>
          <p:cNvSpPr/>
          <p:nvPr/>
        </p:nvSpPr>
        <p:spPr>
          <a:xfrm>
            <a:off x="566928" y="2393442"/>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68096" y="2466594"/>
            <a:ext cx="402336" cy="402336"/>
          </a:xfrm>
          <a:prstGeom prst="ellipse">
            <a:avLst/>
          </a:prstGeom>
          <a:solidFill>
            <a:srgbClr val="E8A33D"/>
          </a:solidFill>
          <a:ln w="12700">
            <a:solidFill>
              <a:srgbClr val="E8A33D"/>
            </a:solidFill>
            <a:prstDash val="solid"/>
          </a:ln>
        </p:spPr>
        <p:txBody>
          <a:bodyPr/>
          <a:lstStyle/>
          <a:p>
            <a:endParaRPr lang="en-US"/>
          </a:p>
        </p:txBody>
      </p:sp>
      <p:sp>
        <p:nvSpPr>
          <p:cNvPr id="10" name="Text 8"/>
          <p:cNvSpPr txBox="1"/>
          <p:nvPr/>
        </p:nvSpPr>
        <p:spPr>
          <a:xfrm>
            <a:off x="768096" y="2466594"/>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Q2</a:t>
            </a:r>
            <a:endParaRPr lang="en-US" sz="1050" dirty="0"/>
          </a:p>
        </p:txBody>
      </p:sp>
      <p:sp>
        <p:nvSpPr>
          <p:cNvPr id="11" name="Text 9"/>
          <p:cNvSpPr txBox="1"/>
          <p:nvPr/>
        </p:nvSpPr>
        <p:spPr>
          <a:xfrm>
            <a:off x="1371600" y="2439162"/>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Name the two phases of the crisis cycle in which teaching and problem-solving are most often mistimed.</a:t>
            </a:r>
            <a:endParaRPr lang="en-US" sz="1350" dirty="0"/>
          </a:p>
        </p:txBody>
      </p:sp>
      <p:sp>
        <p:nvSpPr>
          <p:cNvPr id="12" name="Shape 10"/>
          <p:cNvSpPr/>
          <p:nvPr/>
        </p:nvSpPr>
        <p:spPr>
          <a:xfrm>
            <a:off x="566928" y="3124962"/>
            <a:ext cx="11057839" cy="681228"/>
          </a:xfrm>
          <a:prstGeom prst="roundRect">
            <a:avLst>
              <a:gd name="adj" fmla="val 13423"/>
            </a:avLst>
          </a:prstGeom>
          <a:solidFill>
            <a:srgbClr val="FFFFFF"/>
          </a:solidFill>
          <a:ln w="12700">
            <a:solidFill>
              <a:srgbClr val="D8E2E4"/>
            </a:solidFill>
            <a:prstDash val="solid"/>
          </a:ln>
        </p:spPr>
        <p:txBody>
          <a:bodyPr/>
          <a:lstStyle/>
          <a:p>
            <a:endParaRPr lang="en-US"/>
          </a:p>
        </p:txBody>
      </p:sp>
      <p:sp>
        <p:nvSpPr>
          <p:cNvPr id="13" name="Shape 11"/>
          <p:cNvSpPr/>
          <p:nvPr/>
        </p:nvSpPr>
        <p:spPr>
          <a:xfrm>
            <a:off x="768096" y="3264408"/>
            <a:ext cx="402336" cy="402336"/>
          </a:xfrm>
          <a:prstGeom prst="ellipse">
            <a:avLst/>
          </a:prstGeom>
          <a:solidFill>
            <a:srgbClr val="E8A33D"/>
          </a:solidFill>
          <a:ln w="12700">
            <a:solidFill>
              <a:srgbClr val="E8A33D"/>
            </a:solidFill>
            <a:prstDash val="solid"/>
          </a:ln>
        </p:spPr>
        <p:txBody>
          <a:bodyPr/>
          <a:lstStyle/>
          <a:p>
            <a:endParaRPr lang="en-US"/>
          </a:p>
        </p:txBody>
      </p:sp>
      <p:sp>
        <p:nvSpPr>
          <p:cNvPr id="14" name="Text 12"/>
          <p:cNvSpPr txBox="1"/>
          <p:nvPr/>
        </p:nvSpPr>
        <p:spPr>
          <a:xfrm>
            <a:off x="768096" y="326440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Q3</a:t>
            </a:r>
            <a:endParaRPr lang="en-US" sz="1050" dirty="0"/>
          </a:p>
        </p:txBody>
      </p:sp>
      <p:sp>
        <p:nvSpPr>
          <p:cNvPr id="15" name="Text 13"/>
          <p:cNvSpPr txBox="1"/>
          <p:nvPr/>
        </p:nvSpPr>
        <p:spPr>
          <a:xfrm>
            <a:off x="1371600" y="3170682"/>
            <a:ext cx="10051999" cy="589788"/>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Rewrite this limit so it works: "If you don't stop kicking the chair right now, you're losing your phone for a week."</a:t>
            </a:r>
            <a:endParaRPr lang="en-US" sz="1350" dirty="0"/>
          </a:p>
        </p:txBody>
      </p:sp>
      <p:sp>
        <p:nvSpPr>
          <p:cNvPr id="16" name="Shape 14"/>
          <p:cNvSpPr/>
          <p:nvPr/>
        </p:nvSpPr>
        <p:spPr>
          <a:xfrm>
            <a:off x="566928" y="398907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7" name="Shape 15"/>
          <p:cNvSpPr/>
          <p:nvPr/>
        </p:nvSpPr>
        <p:spPr>
          <a:xfrm>
            <a:off x="768096" y="4062222"/>
            <a:ext cx="402336" cy="402336"/>
          </a:xfrm>
          <a:prstGeom prst="ellipse">
            <a:avLst/>
          </a:prstGeom>
          <a:solidFill>
            <a:srgbClr val="E8A33D"/>
          </a:solidFill>
          <a:ln w="12700">
            <a:solidFill>
              <a:srgbClr val="E8A33D"/>
            </a:solidFill>
            <a:prstDash val="solid"/>
          </a:ln>
        </p:spPr>
        <p:txBody>
          <a:bodyPr/>
          <a:lstStyle/>
          <a:p>
            <a:endParaRPr lang="en-US"/>
          </a:p>
        </p:txBody>
      </p:sp>
      <p:sp>
        <p:nvSpPr>
          <p:cNvPr id="18" name="Text 16"/>
          <p:cNvSpPr txBox="1"/>
          <p:nvPr/>
        </p:nvSpPr>
        <p:spPr>
          <a:xfrm>
            <a:off x="768096" y="406222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Q4</a:t>
            </a:r>
            <a:endParaRPr lang="en-US" sz="1050" dirty="0"/>
          </a:p>
        </p:txBody>
      </p:sp>
      <p:sp>
        <p:nvSpPr>
          <p:cNvPr id="19" name="Text 17"/>
          <p:cNvSpPr txBox="1"/>
          <p:nvPr/>
        </p:nvSpPr>
        <p:spPr>
          <a:xfrm>
            <a:off x="1371600" y="403479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10-year-old has gone silent and will not move or answer. Is this defiance? What does he need?</a:t>
            </a:r>
            <a:endParaRPr lang="en-US" sz="1350" dirty="0"/>
          </a:p>
        </p:txBody>
      </p:sp>
      <p:sp>
        <p:nvSpPr>
          <p:cNvPr id="20" name="Shape 18"/>
          <p:cNvSpPr/>
          <p:nvPr/>
        </p:nvSpPr>
        <p:spPr>
          <a:xfrm>
            <a:off x="566928" y="472059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1" name="Shape 19"/>
          <p:cNvSpPr/>
          <p:nvPr/>
        </p:nvSpPr>
        <p:spPr>
          <a:xfrm>
            <a:off x="768096" y="4793742"/>
            <a:ext cx="402336" cy="402336"/>
          </a:xfrm>
          <a:prstGeom prst="ellipse">
            <a:avLst/>
          </a:prstGeom>
          <a:solidFill>
            <a:srgbClr val="E8A33D"/>
          </a:solidFill>
          <a:ln w="12700">
            <a:solidFill>
              <a:srgbClr val="E8A33D"/>
            </a:solidFill>
            <a:prstDash val="solid"/>
          </a:ln>
        </p:spPr>
        <p:txBody>
          <a:bodyPr/>
          <a:lstStyle/>
          <a:p>
            <a:endParaRPr lang="en-US"/>
          </a:p>
        </p:txBody>
      </p:sp>
      <p:sp>
        <p:nvSpPr>
          <p:cNvPr id="22" name="Text 20"/>
          <p:cNvSpPr txBox="1"/>
          <p:nvPr/>
        </p:nvSpPr>
        <p:spPr>
          <a:xfrm>
            <a:off x="768096" y="479374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Q5</a:t>
            </a:r>
            <a:endParaRPr lang="en-US" sz="1050" dirty="0"/>
          </a:p>
        </p:txBody>
      </p:sp>
      <p:sp>
        <p:nvSpPr>
          <p:cNvPr id="23" name="Text 21"/>
          <p:cNvSpPr txBox="1"/>
          <p:nvPr/>
        </p:nvSpPr>
        <p:spPr>
          <a:xfrm>
            <a:off x="1371600" y="476631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When do you debrief an incident with the young person, and what do you do first?</a:t>
            </a:r>
            <a:endParaRPr lang="en-US" sz="1350" dirty="0"/>
          </a:p>
        </p:txBody>
      </p:sp>
      <p:sp>
        <p:nvSpPr>
          <p:cNvPr id="24" name="Shape 22"/>
          <p:cNvSpPr/>
          <p:nvPr/>
        </p:nvSpPr>
        <p:spPr>
          <a:xfrm>
            <a:off x="566928" y="545211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5" name="Shape 23"/>
          <p:cNvSpPr/>
          <p:nvPr/>
        </p:nvSpPr>
        <p:spPr>
          <a:xfrm>
            <a:off x="768096" y="5525262"/>
            <a:ext cx="402336" cy="402336"/>
          </a:xfrm>
          <a:prstGeom prst="ellipse">
            <a:avLst/>
          </a:prstGeom>
          <a:solidFill>
            <a:srgbClr val="E8A33D"/>
          </a:solidFill>
          <a:ln w="12700">
            <a:solidFill>
              <a:srgbClr val="E8A33D"/>
            </a:solidFill>
            <a:prstDash val="solid"/>
          </a:ln>
        </p:spPr>
        <p:txBody>
          <a:bodyPr/>
          <a:lstStyle/>
          <a:p>
            <a:endParaRPr lang="en-US"/>
          </a:p>
        </p:txBody>
      </p:sp>
      <p:sp>
        <p:nvSpPr>
          <p:cNvPr id="26" name="Text 24"/>
          <p:cNvSpPr txBox="1"/>
          <p:nvPr/>
        </p:nvSpPr>
        <p:spPr>
          <a:xfrm>
            <a:off x="768096" y="552526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Q6</a:t>
            </a:r>
            <a:endParaRPr lang="en-US" sz="1050" dirty="0"/>
          </a:p>
        </p:txBody>
      </p:sp>
      <p:sp>
        <p:nvSpPr>
          <p:cNvPr id="27" name="Text 25"/>
          <p:cNvSpPr txBox="1"/>
          <p:nvPr/>
        </p:nvSpPr>
        <p:spPr>
          <a:xfrm>
            <a:off x="1371600" y="549783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Name two things that are prohibited in every circumstance, regardless of behavior.</a:t>
            </a:r>
            <a:endParaRPr lang="en-US" sz="13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 answer key</a:t>
            </a:r>
            <a:endParaRPr lang="en-US" sz="3200" dirty="0"/>
          </a:p>
        </p:txBody>
      </p:sp>
      <p:sp>
        <p:nvSpPr>
          <p:cNvPr id="3" name="Shape 1"/>
          <p:cNvSpPr/>
          <p:nvPr/>
        </p:nvSpPr>
        <p:spPr>
          <a:xfrm>
            <a:off x="566928" y="1266190"/>
            <a:ext cx="11057839" cy="628904"/>
          </a:xfrm>
          <a:prstGeom prst="roundRect">
            <a:avLst>
              <a:gd name="adj" fmla="val 14540"/>
            </a:avLst>
          </a:prstGeom>
          <a:solidFill>
            <a:srgbClr val="EDF4F4"/>
          </a:solidFill>
          <a:ln w="12700">
            <a:solidFill>
              <a:srgbClr val="C9DEDF"/>
            </a:solidFill>
            <a:prstDash val="solid"/>
          </a:ln>
        </p:spPr>
        <p:txBody>
          <a:bodyPr/>
          <a:lstStyle/>
          <a:p>
            <a:endParaRPr lang="en-US"/>
          </a:p>
        </p:txBody>
      </p:sp>
      <p:sp>
        <p:nvSpPr>
          <p:cNvPr id="4" name="Shape 2"/>
          <p:cNvSpPr/>
          <p:nvPr/>
        </p:nvSpPr>
        <p:spPr>
          <a:xfrm>
            <a:off x="786384" y="1397762"/>
            <a:ext cx="365760" cy="365760"/>
          </a:xfrm>
          <a:prstGeom prst="ellipse">
            <a:avLst/>
          </a:prstGeom>
          <a:solidFill>
            <a:srgbClr val="0D5C63"/>
          </a:solidFill>
          <a:ln w="12700">
            <a:solidFill>
              <a:srgbClr val="0D5C63"/>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885139" y="1496517"/>
            <a:ext cx="168250" cy="168250"/>
          </a:xfrm>
          <a:prstGeom prst="rect">
            <a:avLst/>
          </a:prstGeom>
        </p:spPr>
      </p:pic>
      <p:sp>
        <p:nvSpPr>
          <p:cNvPr id="6" name="Text 3"/>
          <p:cNvSpPr txBox="1"/>
          <p:nvPr/>
        </p:nvSpPr>
        <p:spPr>
          <a:xfrm>
            <a:off x="1371600" y="1302766"/>
            <a:ext cx="10051999" cy="555752"/>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Q1  </a:t>
            </a:r>
            <a:r>
              <a:rPr lang="en-US" sz="1300" dirty="0">
                <a:solidFill>
                  <a:srgbClr val="1A2B33"/>
                </a:solidFill>
                <a:latin typeface="Calibri" pitchFamily="34" charset="0"/>
                <a:ea typeface="Calibri" pitchFamily="34" charset="-122"/>
                <a:cs typeface="Calibri" pitchFamily="34" charset="-120"/>
              </a:rPr>
              <a:t>Step back. Proximity raises arousal, and closing distance during escalation reads as a threat. Stay at least an arm's length away, stand at an angle, and lower your volume below theirs.</a:t>
            </a:r>
            <a:endParaRPr lang="en-US" sz="1300" dirty="0"/>
          </a:p>
        </p:txBody>
      </p:sp>
      <p:sp>
        <p:nvSpPr>
          <p:cNvPr id="7" name="Shape 4"/>
          <p:cNvSpPr/>
          <p:nvPr/>
        </p:nvSpPr>
        <p:spPr>
          <a:xfrm>
            <a:off x="566928" y="2059686"/>
            <a:ext cx="11057839" cy="628904"/>
          </a:xfrm>
          <a:prstGeom prst="roundRect">
            <a:avLst>
              <a:gd name="adj" fmla="val 14540"/>
            </a:avLst>
          </a:prstGeom>
          <a:solidFill>
            <a:srgbClr val="EDF4F4"/>
          </a:solidFill>
          <a:ln w="12700">
            <a:solidFill>
              <a:srgbClr val="C9DEDF"/>
            </a:solidFill>
            <a:prstDash val="solid"/>
          </a:ln>
        </p:spPr>
        <p:txBody>
          <a:bodyPr/>
          <a:lstStyle/>
          <a:p>
            <a:endParaRPr lang="en-US"/>
          </a:p>
        </p:txBody>
      </p:sp>
      <p:sp>
        <p:nvSpPr>
          <p:cNvPr id="8" name="Shape 5"/>
          <p:cNvSpPr/>
          <p:nvPr/>
        </p:nvSpPr>
        <p:spPr>
          <a:xfrm>
            <a:off x="786384" y="2191258"/>
            <a:ext cx="365760" cy="365760"/>
          </a:xfrm>
          <a:prstGeom prst="ellipse">
            <a:avLst/>
          </a:prstGeom>
          <a:solidFill>
            <a:srgbClr val="0D5C63"/>
          </a:solidFill>
          <a:ln w="12700">
            <a:solidFill>
              <a:srgbClr val="0D5C63"/>
            </a:solidFill>
            <a:prstDash val="solid"/>
          </a:ln>
        </p:spPr>
        <p:txBody>
          <a:bodyPr/>
          <a:lstStyle/>
          <a:p>
            <a:endParaRPr lang="en-US"/>
          </a:p>
        </p:txBody>
      </p:sp>
      <p:pic>
        <p:nvPicPr>
          <p:cNvPr id="9" name="Image 1" descr="preencoded.png"/>
          <p:cNvPicPr>
            <a:picLocks noChangeAspect="1"/>
          </p:cNvPicPr>
          <p:nvPr/>
        </p:nvPicPr>
        <p:blipFill>
          <a:blip r:embed="rId3"/>
          <a:stretch>
            <a:fillRect/>
          </a:stretch>
        </p:blipFill>
        <p:spPr>
          <a:xfrm>
            <a:off x="885139" y="2290013"/>
            <a:ext cx="168250" cy="168250"/>
          </a:xfrm>
          <a:prstGeom prst="rect">
            <a:avLst/>
          </a:prstGeom>
        </p:spPr>
      </p:pic>
      <p:sp>
        <p:nvSpPr>
          <p:cNvPr id="10" name="Text 6"/>
          <p:cNvSpPr txBox="1"/>
          <p:nvPr/>
        </p:nvSpPr>
        <p:spPr>
          <a:xfrm>
            <a:off x="1371600" y="2096262"/>
            <a:ext cx="10051999" cy="555752"/>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Q2  </a:t>
            </a:r>
            <a:r>
              <a:rPr lang="en-US" sz="1300" dirty="0">
                <a:solidFill>
                  <a:srgbClr val="1A2B33"/>
                </a:solidFill>
                <a:latin typeface="Calibri" pitchFamily="34" charset="0"/>
                <a:ea typeface="Calibri" pitchFamily="34" charset="-122"/>
                <a:cs typeface="Calibri" pitchFamily="34" charset="-120"/>
              </a:rPr>
              <a:t>Escalation and Recovery. In escalation, adults talk more when they should use fewer words; in recovery, adults process the incident while the youth is depleted, which re-escalates it. Teach at baseline.</a:t>
            </a:r>
            <a:endParaRPr lang="en-US" sz="1300" dirty="0"/>
          </a:p>
        </p:txBody>
      </p:sp>
      <p:sp>
        <p:nvSpPr>
          <p:cNvPr id="11" name="Shape 7"/>
          <p:cNvSpPr/>
          <p:nvPr/>
        </p:nvSpPr>
        <p:spPr>
          <a:xfrm>
            <a:off x="566928" y="2853182"/>
            <a:ext cx="11057839" cy="833628"/>
          </a:xfrm>
          <a:prstGeom prst="roundRect">
            <a:avLst>
              <a:gd name="adj" fmla="val 10969"/>
            </a:avLst>
          </a:prstGeom>
          <a:solidFill>
            <a:srgbClr val="EDF4F4"/>
          </a:solidFill>
          <a:ln w="12700">
            <a:solidFill>
              <a:srgbClr val="C9DEDF"/>
            </a:solidFill>
            <a:prstDash val="solid"/>
          </a:ln>
        </p:spPr>
        <p:txBody>
          <a:bodyPr/>
          <a:lstStyle/>
          <a:p>
            <a:endParaRPr lang="en-US"/>
          </a:p>
        </p:txBody>
      </p:sp>
      <p:sp>
        <p:nvSpPr>
          <p:cNvPr id="12" name="Shape 8"/>
          <p:cNvSpPr/>
          <p:nvPr/>
        </p:nvSpPr>
        <p:spPr>
          <a:xfrm>
            <a:off x="786384" y="308711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3" name="Image 2" descr="preencoded.png"/>
          <p:cNvPicPr>
            <a:picLocks noChangeAspect="1"/>
          </p:cNvPicPr>
          <p:nvPr/>
        </p:nvPicPr>
        <p:blipFill>
          <a:blip r:embed="rId3"/>
          <a:stretch>
            <a:fillRect/>
          </a:stretch>
        </p:blipFill>
        <p:spPr>
          <a:xfrm>
            <a:off x="885139" y="3185871"/>
            <a:ext cx="168250" cy="168250"/>
          </a:xfrm>
          <a:prstGeom prst="rect">
            <a:avLst/>
          </a:prstGeom>
        </p:spPr>
      </p:pic>
      <p:sp>
        <p:nvSpPr>
          <p:cNvPr id="14" name="Text 9"/>
          <p:cNvSpPr txBox="1"/>
          <p:nvPr/>
        </p:nvSpPr>
        <p:spPr>
          <a:xfrm>
            <a:off x="1371600" y="2889758"/>
            <a:ext cx="10051999" cy="760476"/>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Q3  </a:t>
            </a:r>
            <a:r>
              <a:rPr lang="en-US" sz="1300" dirty="0">
                <a:solidFill>
                  <a:srgbClr val="1A2B33"/>
                </a:solidFill>
                <a:latin typeface="Calibri" pitchFamily="34" charset="0"/>
                <a:ea typeface="Calibri" pitchFamily="34" charset="-122"/>
                <a:cs typeface="Calibri" pitchFamily="34" charset="-120"/>
              </a:rPr>
              <a:t>Example: "I need your feet on the floor." (pause) "You can stay here with your feet down, or we can take a walk and come back. You pick." Brief, positive, two real options, then silence — and no consequence you are not prepared to follow through on.</a:t>
            </a:r>
            <a:endParaRPr lang="en-US" sz="1300" dirty="0"/>
          </a:p>
        </p:txBody>
      </p:sp>
      <p:sp>
        <p:nvSpPr>
          <p:cNvPr id="15" name="Shape 10"/>
          <p:cNvSpPr/>
          <p:nvPr/>
        </p:nvSpPr>
        <p:spPr>
          <a:xfrm>
            <a:off x="566928" y="3851402"/>
            <a:ext cx="11057839" cy="628904"/>
          </a:xfrm>
          <a:prstGeom prst="roundRect">
            <a:avLst>
              <a:gd name="adj" fmla="val 14540"/>
            </a:avLst>
          </a:prstGeom>
          <a:solidFill>
            <a:srgbClr val="EDF4F4"/>
          </a:solidFill>
          <a:ln w="12700">
            <a:solidFill>
              <a:srgbClr val="C9DEDF"/>
            </a:solidFill>
            <a:prstDash val="solid"/>
          </a:ln>
        </p:spPr>
        <p:txBody>
          <a:bodyPr/>
          <a:lstStyle/>
          <a:p>
            <a:endParaRPr lang="en-US"/>
          </a:p>
        </p:txBody>
      </p:sp>
      <p:sp>
        <p:nvSpPr>
          <p:cNvPr id="16" name="Shape 11"/>
          <p:cNvSpPr/>
          <p:nvPr/>
        </p:nvSpPr>
        <p:spPr>
          <a:xfrm>
            <a:off x="786384" y="3982974"/>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7" name="Image 3" descr="preencoded.png"/>
          <p:cNvPicPr>
            <a:picLocks noChangeAspect="1"/>
          </p:cNvPicPr>
          <p:nvPr/>
        </p:nvPicPr>
        <p:blipFill>
          <a:blip r:embed="rId3"/>
          <a:stretch>
            <a:fillRect/>
          </a:stretch>
        </p:blipFill>
        <p:spPr>
          <a:xfrm>
            <a:off x="885139" y="4081729"/>
            <a:ext cx="168250" cy="168250"/>
          </a:xfrm>
          <a:prstGeom prst="rect">
            <a:avLst/>
          </a:prstGeom>
        </p:spPr>
      </p:pic>
      <p:sp>
        <p:nvSpPr>
          <p:cNvPr id="18" name="Text 12"/>
          <p:cNvSpPr txBox="1"/>
          <p:nvPr/>
        </p:nvSpPr>
        <p:spPr>
          <a:xfrm>
            <a:off x="1371600" y="3887978"/>
            <a:ext cx="10051999" cy="555752"/>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Q4  </a:t>
            </a:r>
            <a:r>
              <a:rPr lang="en-US" sz="1300" dirty="0">
                <a:solidFill>
                  <a:srgbClr val="1A2B33"/>
                </a:solidFill>
                <a:latin typeface="Calibri" pitchFamily="34" charset="0"/>
                <a:ea typeface="Calibri" pitchFamily="34" charset="-122"/>
                <a:cs typeface="Calibri" pitchFamily="34" charset="-120"/>
              </a:rPr>
              <a:t>Almost certainly not defiance — this is hypoarousal, below the window of tolerance. He needs fewer demands and fewer questions, gentle orientation, a lower voice, and time. More pressure will deepen the shutdown.</a:t>
            </a:r>
            <a:endParaRPr lang="en-US" sz="1300" dirty="0"/>
          </a:p>
        </p:txBody>
      </p:sp>
      <p:sp>
        <p:nvSpPr>
          <p:cNvPr id="19" name="Shape 13"/>
          <p:cNvSpPr/>
          <p:nvPr/>
        </p:nvSpPr>
        <p:spPr>
          <a:xfrm>
            <a:off x="566928" y="4644898"/>
            <a:ext cx="11057839" cy="628904"/>
          </a:xfrm>
          <a:prstGeom prst="roundRect">
            <a:avLst>
              <a:gd name="adj" fmla="val 14540"/>
            </a:avLst>
          </a:prstGeom>
          <a:solidFill>
            <a:srgbClr val="EDF4F4"/>
          </a:solidFill>
          <a:ln w="12700">
            <a:solidFill>
              <a:srgbClr val="C9DEDF"/>
            </a:solidFill>
            <a:prstDash val="solid"/>
          </a:ln>
        </p:spPr>
        <p:txBody>
          <a:bodyPr/>
          <a:lstStyle/>
          <a:p>
            <a:endParaRPr lang="en-US"/>
          </a:p>
        </p:txBody>
      </p:sp>
      <p:sp>
        <p:nvSpPr>
          <p:cNvPr id="20" name="Shape 14"/>
          <p:cNvSpPr/>
          <p:nvPr/>
        </p:nvSpPr>
        <p:spPr>
          <a:xfrm>
            <a:off x="786384" y="4776470"/>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1" name="Image 4" descr="preencoded.png"/>
          <p:cNvPicPr>
            <a:picLocks noChangeAspect="1"/>
          </p:cNvPicPr>
          <p:nvPr/>
        </p:nvPicPr>
        <p:blipFill>
          <a:blip r:embed="rId3"/>
          <a:stretch>
            <a:fillRect/>
          </a:stretch>
        </p:blipFill>
        <p:spPr>
          <a:xfrm>
            <a:off x="885139" y="4875225"/>
            <a:ext cx="168250" cy="168250"/>
          </a:xfrm>
          <a:prstGeom prst="rect">
            <a:avLst/>
          </a:prstGeom>
        </p:spPr>
      </p:pic>
      <p:sp>
        <p:nvSpPr>
          <p:cNvPr id="22" name="Text 15"/>
          <p:cNvSpPr txBox="1"/>
          <p:nvPr/>
        </p:nvSpPr>
        <p:spPr>
          <a:xfrm>
            <a:off x="1371600" y="4681474"/>
            <a:ext cx="10051999" cy="555752"/>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Q5  </a:t>
            </a:r>
            <a:r>
              <a:rPr lang="en-US" sz="1300" dirty="0">
                <a:solidFill>
                  <a:srgbClr val="1A2B33"/>
                </a:solidFill>
                <a:latin typeface="Calibri" pitchFamily="34" charset="0"/>
                <a:ea typeface="Calibri" pitchFamily="34" charset="-122"/>
                <a:cs typeface="Calibri" pitchFamily="34" charset="-120"/>
              </a:rPr>
              <a:t>Once the youth is regulated and back in the window — often hours later or the next day, never during recovery. Reconnect first with something ordinary, say the relationship is intact, and only then problem-solve together.</a:t>
            </a:r>
            <a:endParaRPr lang="en-US" sz="1300" dirty="0"/>
          </a:p>
        </p:txBody>
      </p:sp>
      <p:sp>
        <p:nvSpPr>
          <p:cNvPr id="23" name="Shape 16"/>
          <p:cNvSpPr/>
          <p:nvPr/>
        </p:nvSpPr>
        <p:spPr>
          <a:xfrm>
            <a:off x="566928" y="5438394"/>
            <a:ext cx="11057839" cy="628904"/>
          </a:xfrm>
          <a:prstGeom prst="roundRect">
            <a:avLst>
              <a:gd name="adj" fmla="val 14540"/>
            </a:avLst>
          </a:prstGeom>
          <a:solidFill>
            <a:srgbClr val="EDF4F4"/>
          </a:solidFill>
          <a:ln w="12700">
            <a:solidFill>
              <a:srgbClr val="C9DEDF"/>
            </a:solidFill>
            <a:prstDash val="solid"/>
          </a:ln>
        </p:spPr>
        <p:txBody>
          <a:bodyPr/>
          <a:lstStyle/>
          <a:p>
            <a:endParaRPr lang="en-US"/>
          </a:p>
        </p:txBody>
      </p:sp>
      <p:sp>
        <p:nvSpPr>
          <p:cNvPr id="24" name="Shape 17"/>
          <p:cNvSpPr/>
          <p:nvPr/>
        </p:nvSpPr>
        <p:spPr>
          <a:xfrm>
            <a:off x="786384" y="556996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5" name="Image 5" descr="preencoded.png"/>
          <p:cNvPicPr>
            <a:picLocks noChangeAspect="1"/>
          </p:cNvPicPr>
          <p:nvPr/>
        </p:nvPicPr>
        <p:blipFill>
          <a:blip r:embed="rId3"/>
          <a:stretch>
            <a:fillRect/>
          </a:stretch>
        </p:blipFill>
        <p:spPr>
          <a:xfrm>
            <a:off x="885139" y="5668721"/>
            <a:ext cx="168250" cy="168250"/>
          </a:xfrm>
          <a:prstGeom prst="rect">
            <a:avLst/>
          </a:prstGeom>
        </p:spPr>
      </p:pic>
      <p:sp>
        <p:nvSpPr>
          <p:cNvPr id="26" name="Text 18"/>
          <p:cNvSpPr txBox="1"/>
          <p:nvPr/>
        </p:nvSpPr>
        <p:spPr>
          <a:xfrm>
            <a:off x="1371600" y="5474970"/>
            <a:ext cx="10051999" cy="555752"/>
          </a:xfrm>
          <a:prstGeom prst="rect">
            <a:avLst/>
          </a:prstGeom>
          <a:noFill/>
          <a:ln/>
        </p:spPr>
        <p:txBody>
          <a:bodyPr wrap="square" lIns="0" tIns="0" rIns="0" bIns="0" rtlCol="0" anchor="ctr"/>
          <a:lstStyle/>
          <a:p>
            <a:pPr marL="0" indent="0">
              <a:lnSpc>
                <a:spcPct val="105000"/>
              </a:lnSpc>
              <a:buNone/>
            </a:pPr>
            <a:r>
              <a:rPr lang="en-US" sz="1300" b="1" dirty="0">
                <a:solidFill>
                  <a:srgbClr val="0D5C63"/>
                </a:solidFill>
                <a:latin typeface="Calibri" pitchFamily="34" charset="0"/>
                <a:ea typeface="Calibri" pitchFamily="34" charset="-122"/>
                <a:cs typeface="Calibri" pitchFamily="34" charset="-120"/>
              </a:rPr>
              <a:t>Q6  </a:t>
            </a:r>
            <a:r>
              <a:rPr lang="en-US" sz="1300" dirty="0">
                <a:solidFill>
                  <a:srgbClr val="1A2B33"/>
                </a:solidFill>
                <a:latin typeface="Calibri" pitchFamily="34" charset="0"/>
                <a:ea typeface="Calibri" pitchFamily="34" charset="-122"/>
                <a:cs typeface="Calibri" pitchFamily="34" charset="-120"/>
              </a:rPr>
              <a:t>Any two of: restraint that restricts breathing; prone restraint; seclusion used as punishment; corporal punishment; withholding food, water, sleep, or family contact; threats, humiliation, or degrading language.</a:t>
            </a:r>
            <a:endParaRPr lang="en-US" sz="1300" dirty="0"/>
          </a:p>
        </p:txBody>
      </p:sp>
      <p:sp>
        <p:nvSpPr>
          <p:cNvPr id="27" name="Text 1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8" name="Text 2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Take these with you</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Post the internal numbers where staff can see them</a:t>
            </a:r>
            <a:endParaRPr lang="en-US" sz="1400" dirty="0"/>
          </a:p>
        </p:txBody>
      </p:sp>
      <p:sp>
        <p:nvSpPr>
          <p:cNvPr id="4" name="Shape 2"/>
          <p:cNvSpPr/>
          <p:nvPr/>
        </p:nvSpPr>
        <p:spPr>
          <a:xfrm>
            <a:off x="566928"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5" name="Shape 3"/>
          <p:cNvSpPr/>
          <p:nvPr/>
        </p:nvSpPr>
        <p:spPr>
          <a:xfrm>
            <a:off x="822960"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56280" y="1925544"/>
            <a:ext cx="227137" cy="227137"/>
          </a:xfrm>
          <a:prstGeom prst="rect">
            <a:avLst/>
          </a:prstGeom>
        </p:spPr>
      </p:pic>
      <p:sp>
        <p:nvSpPr>
          <p:cNvPr id="7" name="Text 4"/>
          <p:cNvSpPr txBox="1"/>
          <p:nvPr/>
        </p:nvSpPr>
        <p:spPr>
          <a:xfrm>
            <a:off x="1481328"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In a crisis</a:t>
            </a:r>
            <a:endParaRPr lang="en-US" sz="1500" dirty="0"/>
          </a:p>
        </p:txBody>
      </p:sp>
      <p:sp>
        <p:nvSpPr>
          <p:cNvPr id="8" name="Text 5"/>
          <p:cNvSpPr txBox="1"/>
          <p:nvPr/>
        </p:nvSpPr>
        <p:spPr>
          <a:xfrm>
            <a:off x="841248"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988 Suicide &amp; Crisis Lifeline — call or text 988</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Local mobile crisis team: ______________________</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Emergency: 911 — say "mental health crisis"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On-call supervisor: ______________________</a:t>
            </a:r>
            <a:endParaRPr lang="en-US" sz="1250" dirty="0"/>
          </a:p>
        </p:txBody>
      </p:sp>
      <p:sp>
        <p:nvSpPr>
          <p:cNvPr id="9" name="Shape 6"/>
          <p:cNvSpPr/>
          <p:nvPr/>
        </p:nvSpPr>
        <p:spPr>
          <a:xfrm>
            <a:off x="4356506"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0" name="Shape 7"/>
          <p:cNvSpPr/>
          <p:nvPr/>
        </p:nvSpPr>
        <p:spPr>
          <a:xfrm>
            <a:off x="4612538"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45858" y="1925544"/>
            <a:ext cx="227137" cy="227137"/>
          </a:xfrm>
          <a:prstGeom prst="rect">
            <a:avLst/>
          </a:prstGeom>
        </p:spPr>
      </p:pic>
      <p:sp>
        <p:nvSpPr>
          <p:cNvPr id="12" name="Text 8"/>
          <p:cNvSpPr txBox="1"/>
          <p:nvPr/>
        </p:nvSpPr>
        <p:spPr>
          <a:xfrm>
            <a:off x="5270906"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Program documents</a:t>
            </a:r>
            <a:endParaRPr lang="en-US" sz="1500" dirty="0"/>
          </a:p>
        </p:txBody>
      </p:sp>
      <p:sp>
        <p:nvSpPr>
          <p:cNvPr id="13" name="Text 9"/>
          <p:cNvSpPr txBox="1"/>
          <p:nvPr/>
        </p:nvSpPr>
        <p:spPr>
          <a:xfrm>
            <a:off x="4630826"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NCYS behavior support and crisis policy</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Approved physical intervention system and current certifications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Individual crisis plan template</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Incident report and notification timeframes</a:t>
            </a:r>
            <a:endParaRPr lang="en-US" sz="1250" dirty="0"/>
          </a:p>
        </p:txBody>
      </p:sp>
      <p:sp>
        <p:nvSpPr>
          <p:cNvPr id="14" name="Shape 10"/>
          <p:cNvSpPr/>
          <p:nvPr/>
        </p:nvSpPr>
        <p:spPr>
          <a:xfrm>
            <a:off x="8146085"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5" name="Shape 11"/>
          <p:cNvSpPr/>
          <p:nvPr/>
        </p:nvSpPr>
        <p:spPr>
          <a:xfrm>
            <a:off x="8402117"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35436" y="1925544"/>
            <a:ext cx="227137" cy="227137"/>
          </a:xfrm>
          <a:prstGeom prst="rect">
            <a:avLst/>
          </a:prstGeom>
        </p:spPr>
      </p:pic>
      <p:sp>
        <p:nvSpPr>
          <p:cNvPr id="17" name="Text 12"/>
          <p:cNvSpPr txBox="1"/>
          <p:nvPr/>
        </p:nvSpPr>
        <p:spPr>
          <a:xfrm>
            <a:off x="9060485"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To go deeper</a:t>
            </a:r>
            <a:endParaRPr lang="en-US" sz="1500" dirty="0"/>
          </a:p>
        </p:txBody>
      </p:sp>
      <p:sp>
        <p:nvSpPr>
          <p:cNvPr id="18" name="Text 13"/>
          <p:cNvSpPr txBox="1"/>
          <p:nvPr/>
        </p:nvSpPr>
        <p:spPr>
          <a:xfrm>
            <a:off x="8420405"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Trauma-informed care training (NCYS Learning Center)</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Understanding Childhood Trauma (NCYS Learning Center)</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Suicide Prevention and Safety Planning for Youth (NCYS Learning Center)</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Your state's licensing standards on restraint and seclusion</a:t>
            </a:r>
            <a:endParaRPr lang="en-US" sz="1250" dirty="0"/>
          </a:p>
        </p:txBody>
      </p:sp>
      <p:sp>
        <p:nvSpPr>
          <p:cNvPr id="19" name="Text 14"/>
          <p:cNvSpPr txBox="1"/>
          <p:nvPr/>
        </p:nvSpPr>
        <p:spPr>
          <a:xfrm>
            <a:off x="566928" y="4944618"/>
            <a:ext cx="11057839" cy="548640"/>
          </a:xfrm>
          <a:prstGeom prst="rect">
            <a:avLst/>
          </a:prstGeom>
          <a:noFill/>
          <a:ln/>
        </p:spPr>
        <p:txBody>
          <a:bodyPr wrap="square" lIns="0" tIns="0" rIns="0" bIns="0" rtlCol="0" anchor="t"/>
          <a:lstStyle/>
          <a:p>
            <a:pPr marL="0" indent="0">
              <a:buNone/>
            </a:pPr>
            <a:r>
              <a:rPr lang="en-US" sz="1100" i="1" dirty="0">
                <a:solidFill>
                  <a:srgbClr val="5E7078"/>
                </a:solidFill>
                <a:latin typeface="Calibri" pitchFamily="34" charset="0"/>
                <a:ea typeface="Calibri" pitchFamily="34" charset="-122"/>
                <a:cs typeface="Calibri" pitchFamily="34" charset="-120"/>
              </a:rPr>
              <a:t>Facilitator note: fill in the mobile crisis, on-call, and policy references for your site before printing, and confirm which staff hold current physical intervention certification.</a:t>
            </a:r>
            <a:endParaRPr lang="en-US" sz="1100" dirty="0"/>
          </a:p>
        </p:txBody>
      </p:sp>
      <p:sp>
        <p:nvSpPr>
          <p:cNvPr id="20"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21"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1371600" y="3840480"/>
            <a:ext cx="4754880" cy="4754880"/>
          </a:xfrm>
          <a:prstGeom prst="ellipse">
            <a:avLst/>
          </a:prstGeom>
          <a:solidFill>
            <a:srgbClr val="167C7E">
              <a:alpha val="24000"/>
            </a:srgbClr>
          </a:solidFill>
          <a:ln w="12700">
            <a:solidFill>
              <a:srgbClr val="167C7E">
                <a:alpha val="24000"/>
              </a:srgbClr>
            </a:solidFill>
            <a:prstDash val="solid"/>
          </a:ln>
        </p:spPr>
        <p:txBody>
          <a:bodyPr/>
          <a:lstStyle/>
          <a:p>
            <a:endParaRPr lang="en-US"/>
          </a:p>
        </p:txBody>
      </p:sp>
      <p:sp>
        <p:nvSpPr>
          <p:cNvPr id="3" name="Text 1"/>
          <p:cNvSpPr txBox="1"/>
          <p:nvPr/>
        </p:nvSpPr>
        <p:spPr>
          <a:xfrm>
            <a:off x="566928" y="1371600"/>
            <a:ext cx="8595360" cy="10058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Stay regulated. Stay in relationship.</a:t>
            </a:r>
            <a:endParaRPr lang="en-US" sz="3800" dirty="0"/>
          </a:p>
        </p:txBody>
      </p:sp>
      <p:sp>
        <p:nvSpPr>
          <p:cNvPr id="4" name="Text 2"/>
          <p:cNvSpPr txBox="1"/>
          <p:nvPr/>
        </p:nvSpPr>
        <p:spPr>
          <a:xfrm>
            <a:off x="566928" y="2560320"/>
            <a:ext cx="768096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Behavior is communication — ask what the young person needs, not why they are doing this.</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Fewer words, lower volume, more space, more silence.</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A limit is one sentence and two real choices, followed by quiet.</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Repair before you correct, and debrief before the next shift.</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Certificates of completion are issued after the evaluation is submitted.</a:t>
            </a:r>
            <a:endParaRPr lang="en-US" sz="1500" dirty="0"/>
          </a:p>
        </p:txBody>
      </p:sp>
      <p:sp>
        <p:nvSpPr>
          <p:cNvPr id="5" name="Shape 3"/>
          <p:cNvSpPr/>
          <p:nvPr/>
        </p:nvSpPr>
        <p:spPr>
          <a:xfrm>
            <a:off x="8503920" y="2560320"/>
            <a:ext cx="3108960" cy="2103120"/>
          </a:xfrm>
          <a:prstGeom prst="roundRect">
            <a:avLst>
              <a:gd name="adj" fmla="val 5217"/>
            </a:avLst>
          </a:prstGeom>
          <a:solidFill>
            <a:srgbClr val="FFFFFF">
              <a:alpha val="10000"/>
            </a:srgbClr>
          </a:solidFill>
          <a:ln w="12700">
            <a:solidFill>
              <a:srgbClr val="3D6070"/>
            </a:solidFill>
            <a:prstDash val="solid"/>
          </a:ln>
        </p:spPr>
        <p:txBody>
          <a:bodyPr/>
          <a:lstStyle/>
          <a:p>
            <a:endParaRPr lang="en-US"/>
          </a:p>
        </p:txBody>
      </p:sp>
      <p:sp>
        <p:nvSpPr>
          <p:cNvPr id="6" name="Shape 4"/>
          <p:cNvSpPr/>
          <p:nvPr/>
        </p:nvSpPr>
        <p:spPr>
          <a:xfrm>
            <a:off x="8796528" y="279806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8934785" y="2936321"/>
            <a:ext cx="235549" cy="235549"/>
          </a:xfrm>
          <a:prstGeom prst="rect">
            <a:avLst/>
          </a:prstGeom>
        </p:spPr>
      </p:pic>
      <p:sp>
        <p:nvSpPr>
          <p:cNvPr id="8" name="Text 5"/>
          <p:cNvSpPr txBox="1"/>
          <p:nvPr/>
        </p:nvSpPr>
        <p:spPr>
          <a:xfrm>
            <a:off x="8796528" y="3438144"/>
            <a:ext cx="2560320" cy="27432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Questions &amp; follow-up</a:t>
            </a:r>
            <a:endParaRPr lang="en-US" sz="1400" dirty="0"/>
          </a:p>
        </p:txBody>
      </p:sp>
      <p:sp>
        <p:nvSpPr>
          <p:cNvPr id="9" name="Text 6"/>
          <p:cNvSpPr txBox="1"/>
          <p:nvPr/>
        </p:nvSpPr>
        <p:spPr>
          <a:xfrm>
            <a:off x="8796528" y="3749040"/>
            <a:ext cx="2606040" cy="822960"/>
          </a:xfrm>
          <a:prstGeom prst="rect">
            <a:avLst/>
          </a:prstGeom>
          <a:noFill/>
          <a:ln/>
        </p:spPr>
        <p:txBody>
          <a:bodyPr wrap="square" lIns="0" tIns="0" rIns="0" bIns="0" rtlCol="0" anchor="t"/>
          <a:lstStyle/>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 Children and Youth Services</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national@ncyservices.org</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ncyservices.org</a:t>
            </a:r>
            <a:endParaRPr lang="en-US" sz="12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De-escalation &amp; Crisis Intervention</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4897</Words>
  <Application>Microsoft Office PowerPoint</Application>
  <PresentationFormat>Widescreen</PresentationFormat>
  <Paragraphs>385</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Children and Youth Services (NCYS)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De-escalation and Crisis Intervention with Children and Youth</dc:title>
  <dc:subject/>
  <dc:creator>National Children and Youth Services</dc:creator>
  <cp:lastModifiedBy>Aluney Elferr De Albuquerque Silva</cp:lastModifiedBy>
  <cp:revision>1</cp:revision>
  <dcterms:created xsi:type="dcterms:W3CDTF">2026-09-12T22:17:18Z</dcterms:created>
  <dcterms:modified xsi:type="dcterms:W3CDTF">2026-09-12T23:29:28Z</dcterms:modified>
</cp:coreProperties>
</file>