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17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08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sv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6.svg"/><Relationship Id="rId4" Type="http://schemas.openxmlformats.org/officeDocument/2006/relationships/image" Target="../media/image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svg"/><Relationship Id="rId5" Type="http://schemas.openxmlformats.org/officeDocument/2006/relationships/image" Target="../media/image2.sv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sv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8.sv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8.sv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809905" cy="190495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1790" y="0"/>
            <a:ext cx="3764185" cy="2285943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952876"/>
            <a:ext cx="4063898" cy="185940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81790" y="4571886"/>
            <a:ext cx="3764185" cy="224039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89778" y="507987"/>
            <a:ext cx="1523962" cy="126996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4984" y="5079873"/>
            <a:ext cx="1396965" cy="1206470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1015975" y="1015975"/>
            <a:ext cx="10159746" cy="14604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40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Youth Mental Health First Aid (YMHFA) Training</a:t>
            </a:r>
            <a:r>
              <a:rPr lang="en-US" sz="4000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endParaRPr lang="en-US" sz="4000" dirty="0"/>
          </a:p>
        </p:txBody>
      </p:sp>
      <p:sp>
        <p:nvSpPr>
          <p:cNvPr id="9" name="Text 1"/>
          <p:cNvSpPr/>
          <p:nvPr/>
        </p:nvSpPr>
        <p:spPr>
          <a:xfrm>
            <a:off x="1015975" y="3365416"/>
            <a:ext cx="10159746" cy="380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1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PRESENTED BY
</a:t>
            </a:r>
            <a:endParaRPr lang="en-US" sz="1100" dirty="0"/>
          </a:p>
        </p:txBody>
      </p:sp>
      <p:sp>
        <p:nvSpPr>
          <p:cNvPr id="10" name="Text 2"/>
          <p:cNvSpPr/>
          <p:nvPr/>
        </p:nvSpPr>
        <p:spPr>
          <a:xfrm>
            <a:off x="1015975" y="3670208"/>
            <a:ext cx="11130001" cy="5841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22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CHILDREN AND YOUTH SERVICES
</a:t>
            </a:r>
            <a:endParaRPr lang="en-US" sz="2200" dirty="0"/>
          </a:p>
        </p:txBody>
      </p:sp>
      <p:sp>
        <p:nvSpPr>
          <p:cNvPr id="11" name="Text 3"/>
          <p:cNvSpPr/>
          <p:nvPr/>
        </p:nvSpPr>
        <p:spPr>
          <a:xfrm>
            <a:off x="1015975" y="4254394"/>
            <a:ext cx="11130001" cy="5079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800" dirty="0">
                <a:solidFill>
                  <a:srgbClr val="FF6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endParaRPr lang="en-US" sz="1800" dirty="0"/>
          </a:p>
        </p:txBody>
      </p:sp>
      <p:sp>
        <p:nvSpPr>
          <p:cNvPr id="12" name="Text 4"/>
          <p:cNvSpPr/>
          <p:nvPr/>
        </p:nvSpPr>
        <p:spPr>
          <a:xfrm>
            <a:off x="1015975" y="4825879"/>
            <a:ext cx="10159746" cy="380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4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July 31, 2026
</a:t>
            </a:r>
            <a:endParaRPr lang="en-US" sz="14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2E56789-FB33-219B-CC1C-EC0A8F3824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0840" y="2520800"/>
            <a:ext cx="3448223" cy="22988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790" y="0"/>
            <a:ext cx="3764185" cy="2031949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790" y="0"/>
            <a:ext cx="3764185" cy="203194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4984" y="507987"/>
            <a:ext cx="1269968" cy="11429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4984" y="507987"/>
            <a:ext cx="1269968" cy="1142971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1015975" y="634984"/>
            <a:ext cx="10159746" cy="10566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900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Trauma-Informed Care vs Traditional Support Approaches
</a:t>
            </a:r>
            <a:endParaRPr lang="en-US" sz="2900" dirty="0"/>
          </a:p>
        </p:txBody>
      </p:sp>
      <p:sp>
        <p:nvSpPr>
          <p:cNvPr id="7" name="Text 1"/>
          <p:cNvSpPr/>
          <p:nvPr/>
        </p:nvSpPr>
        <p:spPr>
          <a:xfrm>
            <a:off x="1015975" y="1777956"/>
            <a:ext cx="4825879" cy="4444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Trauma-Informed Care
</a:t>
            </a:r>
            <a:endParaRPr lang="en-US" sz="1600" dirty="0"/>
          </a:p>
        </p:txBody>
      </p:sp>
      <p:sp>
        <p:nvSpPr>
          <p:cNvPr id="8" name="Text 2"/>
          <p:cNvSpPr/>
          <p:nvPr/>
        </p:nvSpPr>
        <p:spPr>
          <a:xfrm>
            <a:off x="1015975" y="2349441"/>
            <a:ext cx="4825879" cy="6349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Prioritizes safety, trust, and empowerment to reduce re-traumatization
</a:t>
            </a:r>
            <a:endParaRPr lang="en-US" sz="1300" dirty="0"/>
          </a:p>
        </p:txBody>
      </p:sp>
      <p:sp>
        <p:nvSpPr>
          <p:cNvPr id="9" name="Text 3"/>
          <p:cNvSpPr/>
          <p:nvPr/>
        </p:nvSpPr>
        <p:spPr>
          <a:xfrm>
            <a:off x="1015975" y="2984425"/>
            <a:ext cx="4825879" cy="6349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Focuses on understanding the impact of trauma on youth behavior and emotions
</a:t>
            </a:r>
            <a:endParaRPr lang="en-US" sz="1300" dirty="0"/>
          </a:p>
        </p:txBody>
      </p:sp>
      <p:sp>
        <p:nvSpPr>
          <p:cNvPr id="10" name="Text 4"/>
          <p:cNvSpPr/>
          <p:nvPr/>
        </p:nvSpPr>
        <p:spPr>
          <a:xfrm>
            <a:off x="1015975" y="3619410"/>
            <a:ext cx="4825879" cy="6349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Uses collaborative and strength-based strategies to support healing
</a:t>
            </a:r>
            <a:endParaRPr lang="en-US" sz="1300" dirty="0"/>
          </a:p>
        </p:txBody>
      </p:sp>
      <p:sp>
        <p:nvSpPr>
          <p:cNvPr id="11" name="Text 5"/>
          <p:cNvSpPr/>
          <p:nvPr/>
        </p:nvSpPr>
        <p:spPr>
          <a:xfrm>
            <a:off x="6349841" y="1777956"/>
            <a:ext cx="4825879" cy="4444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 Support Approaches
</a:t>
            </a:r>
            <a:endParaRPr lang="en-US" sz="1600" dirty="0"/>
          </a:p>
        </p:txBody>
      </p:sp>
      <p:sp>
        <p:nvSpPr>
          <p:cNvPr id="12" name="Text 6"/>
          <p:cNvSpPr/>
          <p:nvPr/>
        </p:nvSpPr>
        <p:spPr>
          <a:xfrm>
            <a:off x="6349841" y="2349441"/>
            <a:ext cx="4825879" cy="6349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May emphasize discipline and behavior management without addressing underlying trauma
</a:t>
            </a:r>
            <a:endParaRPr lang="en-US" sz="1300" dirty="0"/>
          </a:p>
        </p:txBody>
      </p:sp>
      <p:sp>
        <p:nvSpPr>
          <p:cNvPr id="13" name="Text 7"/>
          <p:cNvSpPr/>
          <p:nvPr/>
        </p:nvSpPr>
        <p:spPr>
          <a:xfrm>
            <a:off x="6349841" y="2984425"/>
            <a:ext cx="4825879" cy="6349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Often relies on standard protocols that do not consider cultural or individual trauma histories
</a:t>
            </a:r>
            <a:endParaRPr lang="en-US" sz="1300" dirty="0"/>
          </a:p>
        </p:txBody>
      </p:sp>
      <p:sp>
        <p:nvSpPr>
          <p:cNvPr id="14" name="Text 8"/>
          <p:cNvSpPr/>
          <p:nvPr/>
        </p:nvSpPr>
        <p:spPr>
          <a:xfrm>
            <a:off x="6349841" y="3619410"/>
            <a:ext cx="4825879" cy="6349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 inadvertently overlook emotional safety, leading to re-traumatization or mistrust
</a:t>
            </a:r>
            <a:endParaRPr lang="en-US" sz="1300" dirty="0"/>
          </a:p>
        </p:txBody>
      </p:sp>
      <p:sp>
        <p:nvSpPr>
          <p:cNvPr id="15" name="Text 9"/>
          <p:cNvSpPr/>
          <p:nvPr/>
        </p:nvSpPr>
        <p:spPr>
          <a:xfrm>
            <a:off x="10362895" y="6537960"/>
            <a:ext cx="1691640" cy="256032"/>
          </a:xfrm>
          <a:prstGeom prst="rect">
            <a:avLst/>
          </a:prstGeom>
          <a:solidFill>
            <a:srgbClr val="000000">
              <a:alpha val="45000"/>
            </a:srgb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Made with SlideMaker.app</a:t>
            </a:r>
            <a:endParaRPr lang="en-US" sz="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76A5B98-28D3-1ABB-DA5C-E4DBDA544C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1736" y="4481050"/>
            <a:ext cx="3448223" cy="22988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790" y="0"/>
            <a:ext cx="3764185" cy="2031949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790" y="0"/>
            <a:ext cx="3764185" cy="203194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4984" y="5079873"/>
            <a:ext cx="1269968" cy="11429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4984" y="5079873"/>
            <a:ext cx="1269968" cy="1142971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1015975" y="634984"/>
            <a:ext cx="10159746" cy="888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900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of Youth Mental Health First Aid
</a:t>
            </a:r>
            <a:endParaRPr lang="en-US" sz="2900" dirty="0"/>
          </a:p>
        </p:txBody>
      </p:sp>
      <p:sp>
        <p:nvSpPr>
          <p:cNvPr id="7" name="Text 1"/>
          <p:cNvSpPr/>
          <p:nvPr/>
        </p:nvSpPr>
        <p:spPr>
          <a:xfrm>
            <a:off x="1015975" y="1777956"/>
            <a:ext cx="3047924" cy="1015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4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in 5
</a:t>
            </a:r>
            <a:endParaRPr lang="en-US" sz="4300" dirty="0"/>
          </a:p>
        </p:txBody>
      </p:sp>
      <p:sp>
        <p:nvSpPr>
          <p:cNvPr id="8" name="Text 2"/>
          <p:cNvSpPr/>
          <p:nvPr/>
        </p:nvSpPr>
        <p:spPr>
          <a:xfrm>
            <a:off x="1015975" y="2857429"/>
            <a:ext cx="3047924" cy="380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600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 Affected Annually
</a:t>
            </a:r>
            <a:endParaRPr lang="en-US" sz="1600" dirty="0"/>
          </a:p>
        </p:txBody>
      </p:sp>
      <p:sp>
        <p:nvSpPr>
          <p:cNvPr id="9" name="Text 3"/>
          <p:cNvSpPr/>
          <p:nvPr/>
        </p:nvSpPr>
        <p:spPr>
          <a:xfrm>
            <a:off x="1015975" y="3301917"/>
            <a:ext cx="3047924" cy="5714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Nearly 20% of youth experience a mental health disorder each year, yet many go untreated
</a:t>
            </a:r>
            <a:endParaRPr lang="en-US" sz="1300" dirty="0"/>
          </a:p>
        </p:txBody>
      </p:sp>
      <p:sp>
        <p:nvSpPr>
          <p:cNvPr id="10" name="Text 4"/>
          <p:cNvSpPr/>
          <p:nvPr/>
        </p:nvSpPr>
        <p:spPr>
          <a:xfrm>
            <a:off x="4571886" y="1777956"/>
            <a:ext cx="3047924" cy="1015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4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80%
</a:t>
            </a:r>
            <a:endParaRPr lang="en-US" sz="4300" dirty="0"/>
          </a:p>
        </p:txBody>
      </p:sp>
      <p:sp>
        <p:nvSpPr>
          <p:cNvPr id="11" name="Text 5"/>
          <p:cNvSpPr/>
          <p:nvPr/>
        </p:nvSpPr>
        <p:spPr>
          <a:xfrm>
            <a:off x="4571886" y="2857429"/>
            <a:ext cx="3047924" cy="380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600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Warning Signs
</a:t>
            </a:r>
            <a:endParaRPr lang="en-US" sz="1600" dirty="0"/>
          </a:p>
        </p:txBody>
      </p:sp>
      <p:sp>
        <p:nvSpPr>
          <p:cNvPr id="12" name="Text 6"/>
          <p:cNvSpPr/>
          <p:nvPr/>
        </p:nvSpPr>
        <p:spPr>
          <a:xfrm>
            <a:off x="4571886" y="3301917"/>
            <a:ext cx="3047924" cy="6934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Youth often show signs months before a crisis occurs, highlighting the importance of early intervention
</a:t>
            </a:r>
            <a:endParaRPr lang="en-US" sz="1300" dirty="0"/>
          </a:p>
        </p:txBody>
      </p:sp>
      <p:sp>
        <p:nvSpPr>
          <p:cNvPr id="13" name="Text 7"/>
          <p:cNvSpPr/>
          <p:nvPr/>
        </p:nvSpPr>
        <p:spPr>
          <a:xfrm>
            <a:off x="8127797" y="1777956"/>
            <a:ext cx="3047924" cy="1015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4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False
</a:t>
            </a:r>
            <a:endParaRPr lang="en-US" sz="4300" dirty="0"/>
          </a:p>
        </p:txBody>
      </p:sp>
      <p:sp>
        <p:nvSpPr>
          <p:cNvPr id="14" name="Text 8"/>
          <p:cNvSpPr/>
          <p:nvPr/>
        </p:nvSpPr>
        <p:spPr>
          <a:xfrm>
            <a:off x="8127797" y="2857429"/>
            <a:ext cx="3047924" cy="380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600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Asking About Suicide
</a:t>
            </a:r>
            <a:endParaRPr lang="en-US" sz="1600" dirty="0"/>
          </a:p>
        </p:txBody>
      </p:sp>
      <p:sp>
        <p:nvSpPr>
          <p:cNvPr id="15" name="Text 9"/>
          <p:cNvSpPr/>
          <p:nvPr/>
        </p:nvSpPr>
        <p:spPr>
          <a:xfrm>
            <a:off x="8127797" y="3301917"/>
            <a:ext cx="3047924" cy="5714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shows that directly asking does NOT increase risk and can save lives
</a:t>
            </a:r>
            <a:endParaRPr lang="en-US" sz="1300" dirty="0"/>
          </a:p>
        </p:txBody>
      </p:sp>
      <p:sp>
        <p:nvSpPr>
          <p:cNvPr id="16" name="Text 10"/>
          <p:cNvSpPr/>
          <p:nvPr/>
        </p:nvSpPr>
        <p:spPr>
          <a:xfrm>
            <a:off x="10362895" y="6537960"/>
            <a:ext cx="1691640" cy="256032"/>
          </a:xfrm>
          <a:prstGeom prst="rect">
            <a:avLst/>
          </a:prstGeom>
          <a:solidFill>
            <a:srgbClr val="000000">
              <a:alpha val="45000"/>
            </a:srgb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Made with SlideMaker.app</a:t>
            </a:r>
            <a:endParaRPr lang="en-US" sz="8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69C7E15-89DE-69EF-8C55-6141DD6053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2104" y="4559185"/>
            <a:ext cx="3448223" cy="229881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790" y="0"/>
            <a:ext cx="3764185" cy="2031949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790" y="0"/>
            <a:ext cx="3764185" cy="203194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4984" y="507987"/>
            <a:ext cx="1269968" cy="11429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4984" y="507987"/>
            <a:ext cx="1269968" cy="1142971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1015975" y="634984"/>
            <a:ext cx="10159746" cy="888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900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Frequently Asked Questions
</a:t>
            </a:r>
            <a:endParaRPr lang="en-US" sz="2900" dirty="0"/>
          </a:p>
        </p:txBody>
      </p:sp>
      <p:sp>
        <p:nvSpPr>
          <p:cNvPr id="7" name="Text 1"/>
          <p:cNvSpPr/>
          <p:nvPr/>
        </p:nvSpPr>
        <p:spPr>
          <a:xfrm>
            <a:off x="1015975" y="1777956"/>
            <a:ext cx="10159746" cy="5283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Q: Does asking a youth about suicide increase their risk?
</a:t>
            </a:r>
            <a:endParaRPr lang="en-US" sz="1400" dirty="0"/>
          </a:p>
        </p:txBody>
      </p:sp>
      <p:sp>
        <p:nvSpPr>
          <p:cNvPr id="8" name="Text 2"/>
          <p:cNvSpPr/>
          <p:nvPr/>
        </p:nvSpPr>
        <p:spPr>
          <a:xfrm>
            <a:off x="1269968" y="2158946"/>
            <a:ext cx="9905752" cy="6934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A: No, asking directly can save lives by opening a crucial conversation and does not increase the risk.
</a:t>
            </a:r>
            <a:endParaRPr lang="en-US" sz="1300" dirty="0"/>
          </a:p>
        </p:txBody>
      </p:sp>
      <p:sp>
        <p:nvSpPr>
          <p:cNvPr id="9" name="Text 3"/>
          <p:cNvSpPr/>
          <p:nvPr/>
        </p:nvSpPr>
        <p:spPr>
          <a:xfrm>
            <a:off x="1015975" y="2920927"/>
            <a:ext cx="10159746" cy="5283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Q: Can I diagnose mental health conditions during Youth Mental Health First Aid?
</a:t>
            </a:r>
            <a:endParaRPr lang="en-US" sz="1400" dirty="0"/>
          </a:p>
        </p:txBody>
      </p:sp>
      <p:sp>
        <p:nvSpPr>
          <p:cNvPr id="10" name="Text 4"/>
          <p:cNvSpPr/>
          <p:nvPr/>
        </p:nvSpPr>
        <p:spPr>
          <a:xfrm>
            <a:off x="1269968" y="3301917"/>
            <a:ext cx="9905752" cy="6934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A: No, but you can recognize warning signs and refer the youth to professionals for proper assessment.
</a:t>
            </a:r>
            <a:endParaRPr lang="en-US" sz="1300" dirty="0"/>
          </a:p>
        </p:txBody>
      </p:sp>
      <p:sp>
        <p:nvSpPr>
          <p:cNvPr id="11" name="Text 5"/>
          <p:cNvSpPr/>
          <p:nvPr/>
        </p:nvSpPr>
        <p:spPr>
          <a:xfrm>
            <a:off x="1015975" y="4063898"/>
            <a:ext cx="10159746" cy="5283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Q: How should I approach cultural differences when supporting youth?
</a:t>
            </a:r>
            <a:endParaRPr lang="en-US" sz="1400" dirty="0"/>
          </a:p>
        </p:txBody>
      </p:sp>
      <p:sp>
        <p:nvSpPr>
          <p:cNvPr id="12" name="Text 6"/>
          <p:cNvSpPr/>
          <p:nvPr/>
        </p:nvSpPr>
        <p:spPr>
          <a:xfrm>
            <a:off x="1269968" y="4444889"/>
            <a:ext cx="9905752" cy="6934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A: Respect their beliefs, use interpreters if needed, and focus on their cultural strengths to build trust.
</a:t>
            </a:r>
            <a:endParaRPr lang="en-US" sz="1300" dirty="0"/>
          </a:p>
        </p:txBody>
      </p:sp>
      <p:sp>
        <p:nvSpPr>
          <p:cNvPr id="13" name="Text 7"/>
          <p:cNvSpPr/>
          <p:nvPr/>
        </p:nvSpPr>
        <p:spPr>
          <a:xfrm>
            <a:off x="1015975" y="5206870"/>
            <a:ext cx="10159746" cy="5283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Q: What if I feel overwhelmed or unsure about handling a situation?
</a:t>
            </a:r>
            <a:endParaRPr lang="en-US" sz="1400" dirty="0"/>
          </a:p>
        </p:txBody>
      </p:sp>
      <p:sp>
        <p:nvSpPr>
          <p:cNvPr id="14" name="Text 8"/>
          <p:cNvSpPr/>
          <p:nvPr/>
        </p:nvSpPr>
        <p:spPr>
          <a:xfrm>
            <a:off x="1269968" y="5587860"/>
            <a:ext cx="9905752" cy="6349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A: Practice self-care, seek supervision, and connect with peer support to maintain your well-being.
</a:t>
            </a:r>
            <a:endParaRPr lang="en-US" sz="1300" dirty="0"/>
          </a:p>
        </p:txBody>
      </p:sp>
      <p:sp>
        <p:nvSpPr>
          <p:cNvPr id="15" name="Text 9"/>
          <p:cNvSpPr/>
          <p:nvPr/>
        </p:nvSpPr>
        <p:spPr>
          <a:xfrm>
            <a:off x="10362895" y="6537960"/>
            <a:ext cx="1691640" cy="256032"/>
          </a:xfrm>
          <a:prstGeom prst="rect">
            <a:avLst/>
          </a:prstGeom>
          <a:solidFill>
            <a:srgbClr val="000000">
              <a:alpha val="45000"/>
            </a:srgb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Made with SlideMaker.app</a:t>
            </a:r>
            <a:endParaRPr lang="en-US" sz="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9991FF1-D85C-A679-B4DF-90085698FB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790" y="2214657"/>
            <a:ext cx="3448223" cy="229881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790" y="4571886"/>
            <a:ext cx="3764185" cy="2240394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3809905" cy="1904952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790" y="4571886"/>
            <a:ext cx="3764185" cy="224039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3809905" cy="190495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984" y="5079873"/>
            <a:ext cx="1396965" cy="120647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89778" y="507987"/>
            <a:ext cx="1523962" cy="126996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984" y="5079873"/>
            <a:ext cx="1396965" cy="120647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89778" y="507987"/>
            <a:ext cx="1523962" cy="1269968"/>
          </a:xfrm>
          <a:prstGeom prst="rect">
            <a:avLst/>
          </a:prstGeom>
        </p:spPr>
      </p:pic>
      <p:sp>
        <p:nvSpPr>
          <p:cNvPr id="10" name="Text 0"/>
          <p:cNvSpPr/>
          <p:nvPr/>
        </p:nvSpPr>
        <p:spPr>
          <a:xfrm>
            <a:off x="2285943" y="2285943"/>
            <a:ext cx="7619810" cy="15239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
</a:t>
            </a:r>
            <a:endParaRPr lang="en-US" sz="2900" dirty="0"/>
          </a:p>
        </p:txBody>
      </p:sp>
      <p:sp>
        <p:nvSpPr>
          <p:cNvPr id="11" name="Text 1"/>
          <p:cNvSpPr/>
          <p:nvPr/>
        </p:nvSpPr>
        <p:spPr>
          <a:xfrm>
            <a:off x="2793930" y="4063898"/>
            <a:ext cx="6603835" cy="34670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Effective youth mental health first aid involves early recognition, trauma-informed approaches, and supportive responses. By understanding warning signs and promoting resilience, adults can significantly impact youth well-being. Ongoing education and compassionate engagement are essential to reduce stigma and foster safe environments. Every supportive adult plays a vital role in guiding youth toward recovery and healthy development. Committing to continuous learning and applying trauma-informed principles ensures we create a community where young people feel safe, valued, and empowered to seek help when needed.
</a:t>
            </a:r>
            <a:endParaRPr lang="en-US" sz="1300" dirty="0"/>
          </a:p>
        </p:txBody>
      </p:sp>
      <p:sp>
        <p:nvSpPr>
          <p:cNvPr id="12" name="Text 2"/>
          <p:cNvSpPr/>
          <p:nvPr/>
        </p:nvSpPr>
        <p:spPr>
          <a:xfrm>
            <a:off x="10362895" y="6537960"/>
            <a:ext cx="1691640" cy="256032"/>
          </a:xfrm>
          <a:prstGeom prst="rect">
            <a:avLst/>
          </a:prstGeom>
          <a:solidFill>
            <a:srgbClr val="000000">
              <a:alpha val="45000"/>
            </a:srgb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Made with SlideMaker.app</a:t>
            </a:r>
            <a:endParaRPr lang="en-US" sz="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45A6015-2AFC-1BC8-BB6E-6E22FA7076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1735" y="187711"/>
            <a:ext cx="3448223" cy="22988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790" y="4571886"/>
            <a:ext cx="3764185" cy="2240394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952876"/>
            <a:ext cx="4063898" cy="1859404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1790" y="0"/>
            <a:ext cx="3764185" cy="2285943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3809905" cy="190495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790" y="4571886"/>
            <a:ext cx="3764185" cy="2240394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952876"/>
            <a:ext cx="4063898" cy="1859404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1790" y="0"/>
            <a:ext cx="3764185" cy="228594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3809905" cy="190495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89778" y="507987"/>
            <a:ext cx="1523962" cy="126996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89778" y="507987"/>
            <a:ext cx="1523962" cy="1269968"/>
          </a:xfrm>
          <a:prstGeom prst="rect">
            <a:avLst/>
          </a:prstGeom>
        </p:spPr>
      </p:pic>
      <p:sp>
        <p:nvSpPr>
          <p:cNvPr id="12" name="Text 0"/>
          <p:cNvSpPr/>
          <p:nvPr/>
        </p:nvSpPr>
        <p:spPr>
          <a:xfrm>
            <a:off x="2031949" y="2539937"/>
            <a:ext cx="8127797" cy="11429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Youth Mental Health First Aid (YMHFA) Training
</a:t>
            </a:r>
            <a:endParaRPr lang="en-US" sz="2900" dirty="0"/>
          </a:p>
        </p:txBody>
      </p:sp>
      <p:sp>
        <p:nvSpPr>
          <p:cNvPr id="13" name="Text 1"/>
          <p:cNvSpPr/>
          <p:nvPr/>
        </p:nvSpPr>
        <p:spPr>
          <a:xfrm>
            <a:off x="2539937" y="3936902"/>
            <a:ext cx="7111822" cy="29336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 to the Youth Mental Health First Aid training, designed to equip adults working with youth to recognize, respond, and support young people facing mental health challenges. This 4-hour session (expandable to 8 hours) covers essential skills like early warning signs, trauma-informed approaches, and crisis response. Participants will learn practical tools to foster resilience, reduce stigma, and ensure youth safety, ultimately promoting healthier communities and better long-term outcomes for young people.
</a:t>
            </a:r>
            <a:endParaRPr lang="en-US" sz="1300" dirty="0"/>
          </a:p>
        </p:txBody>
      </p:sp>
      <p:sp>
        <p:nvSpPr>
          <p:cNvPr id="14" name="Text 2"/>
          <p:cNvSpPr/>
          <p:nvPr/>
        </p:nvSpPr>
        <p:spPr>
          <a:xfrm>
            <a:off x="10362895" y="6537960"/>
            <a:ext cx="1691640" cy="256032"/>
          </a:xfrm>
          <a:prstGeom prst="rect">
            <a:avLst/>
          </a:prstGeom>
          <a:solidFill>
            <a:srgbClr val="000000">
              <a:alpha val="45000"/>
            </a:srgb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Made with SlideMaker.app</a:t>
            </a:r>
            <a:endParaRPr lang="en-US" sz="8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BFF6B4D-8289-C79D-B9D9-8E61A50708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7514" y="241122"/>
            <a:ext cx="3448223" cy="22988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952876"/>
            <a:ext cx="3809905" cy="1859404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1790" y="0"/>
            <a:ext cx="3764185" cy="203194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952876"/>
            <a:ext cx="3809905" cy="185940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1790" y="0"/>
            <a:ext cx="3764185" cy="203194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984" y="507987"/>
            <a:ext cx="1269968" cy="114297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984" y="507987"/>
            <a:ext cx="1269968" cy="1142971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1015975" y="634984"/>
            <a:ext cx="8140496" cy="533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Youth Mental Health
</a:t>
            </a:r>
            <a:endParaRPr lang="en-US" sz="2900" dirty="0"/>
          </a:p>
        </p:txBody>
      </p:sp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775481" y="0"/>
            <a:ext cx="3370495" cy="6812280"/>
          </a:xfrm>
          <a:prstGeom prst="rect">
            <a:avLst/>
          </a:prstGeom>
        </p:spPr>
      </p:pic>
      <p:sp>
        <p:nvSpPr>
          <p:cNvPr id="10" name="Shape 1"/>
          <p:cNvSpPr/>
          <p:nvPr/>
        </p:nvSpPr>
        <p:spPr>
          <a:xfrm>
            <a:off x="380990" y="1600160"/>
            <a:ext cx="3962301" cy="2438339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2"/>
          <p:cNvSpPr/>
          <p:nvPr/>
        </p:nvSpPr>
        <p:spPr>
          <a:xfrm>
            <a:off x="634984" y="1828754"/>
            <a:ext cx="3454314" cy="380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Prevalence of Disorders
</a:t>
            </a:r>
            <a:endParaRPr lang="en-US" sz="1300" dirty="0"/>
          </a:p>
        </p:txBody>
      </p:sp>
      <p:sp>
        <p:nvSpPr>
          <p:cNvPr id="12" name="Text 3"/>
          <p:cNvSpPr/>
          <p:nvPr/>
        </p:nvSpPr>
        <p:spPr>
          <a:xfrm>
            <a:off x="634984" y="2235144"/>
            <a:ext cx="3454314" cy="15747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Nearly 1 in 5 children experience a mental health disorder each year, yet many remain undiagnosed or untreated, highlighting the need for awareness and early support.
</a:t>
            </a:r>
            <a:endParaRPr lang="en-US" sz="1300" dirty="0"/>
          </a:p>
        </p:txBody>
      </p:sp>
      <p:sp>
        <p:nvSpPr>
          <p:cNvPr id="13" name="Shape 4"/>
          <p:cNvSpPr/>
          <p:nvPr/>
        </p:nvSpPr>
        <p:spPr>
          <a:xfrm>
            <a:off x="4546486" y="1600160"/>
            <a:ext cx="3962301" cy="2133547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5"/>
          <p:cNvSpPr/>
          <p:nvPr/>
        </p:nvSpPr>
        <p:spPr>
          <a:xfrm>
            <a:off x="4800480" y="1828754"/>
            <a:ext cx="3454314" cy="380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Importance of Early Intervention
</a:t>
            </a:r>
            <a:endParaRPr lang="en-US" sz="1300" dirty="0"/>
          </a:p>
        </p:txBody>
      </p:sp>
      <p:sp>
        <p:nvSpPr>
          <p:cNvPr id="15" name="Text 6"/>
          <p:cNvSpPr/>
          <p:nvPr/>
        </p:nvSpPr>
        <p:spPr>
          <a:xfrm>
            <a:off x="4800480" y="2235144"/>
            <a:ext cx="3454314" cy="12699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Timely response to warning signs can greatly improve long-term outcomes, reducing the severity of mental health issues and preventing crises among youth.
</a:t>
            </a:r>
            <a:endParaRPr lang="en-US" sz="1300" dirty="0"/>
          </a:p>
        </p:txBody>
      </p:sp>
      <p:sp>
        <p:nvSpPr>
          <p:cNvPr id="16" name="Shape 7"/>
          <p:cNvSpPr/>
          <p:nvPr/>
        </p:nvSpPr>
        <p:spPr>
          <a:xfrm>
            <a:off x="380990" y="4546486"/>
            <a:ext cx="8140496" cy="597014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8"/>
          <p:cNvSpPr/>
          <p:nvPr/>
        </p:nvSpPr>
        <p:spPr>
          <a:xfrm>
            <a:off x="634984" y="4775081"/>
            <a:ext cx="7632509" cy="380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Recognizing Warning Signs
</a:t>
            </a:r>
            <a:endParaRPr lang="en-US" sz="1300" dirty="0"/>
          </a:p>
        </p:txBody>
      </p:sp>
      <p:sp>
        <p:nvSpPr>
          <p:cNvPr id="18" name="Text 9"/>
          <p:cNvSpPr/>
          <p:nvPr/>
        </p:nvSpPr>
        <p:spPr>
          <a:xfrm>
            <a:off x="634984" y="5181470"/>
            <a:ext cx="7632509" cy="9245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Signs such as withdrawal, mood swings, or changes in behavior may appear months before a crisis, emphasizing the importance of vigilance and proactive support.
</a:t>
            </a:r>
            <a:endParaRPr lang="en-US" sz="1300" dirty="0"/>
          </a:p>
        </p:txBody>
      </p:sp>
      <p:sp>
        <p:nvSpPr>
          <p:cNvPr id="19" name="Text 10"/>
          <p:cNvSpPr/>
          <p:nvPr/>
        </p:nvSpPr>
        <p:spPr>
          <a:xfrm>
            <a:off x="10362895" y="6537960"/>
            <a:ext cx="1691640" cy="256032"/>
          </a:xfrm>
          <a:prstGeom prst="rect">
            <a:avLst/>
          </a:prstGeom>
          <a:solidFill>
            <a:srgbClr val="000000">
              <a:alpha val="45000"/>
            </a:srgb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Made with SlideMaker.app</a:t>
            </a:r>
            <a:endParaRPr lang="en-US" sz="8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2A02A5B-6B72-690E-79E2-644D84028D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7636" y="5524236"/>
            <a:ext cx="1904634" cy="12697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952876"/>
            <a:ext cx="3809905" cy="1859404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1790" y="0"/>
            <a:ext cx="3764185" cy="203194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952876"/>
            <a:ext cx="3809905" cy="185940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1790" y="0"/>
            <a:ext cx="3764185" cy="203194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984" y="507987"/>
            <a:ext cx="1269968" cy="114297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984" y="507987"/>
            <a:ext cx="1269968" cy="1142971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1015975" y="634984"/>
            <a:ext cx="10159746" cy="888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Mental Health Disorders in Youth
</a:t>
            </a:r>
            <a:endParaRPr lang="en-US" sz="2900" dirty="0"/>
          </a:p>
        </p:txBody>
      </p:sp>
      <p:sp>
        <p:nvSpPr>
          <p:cNvPr id="9" name="Shape 1"/>
          <p:cNvSpPr/>
          <p:nvPr/>
        </p:nvSpPr>
        <p:spPr>
          <a:xfrm>
            <a:off x="380990" y="1650959"/>
            <a:ext cx="3606710" cy="3492541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80990" y="1650959"/>
            <a:ext cx="3606710" cy="2336742"/>
          </a:xfrm>
          <a:prstGeom prst="rect">
            <a:avLst/>
          </a:prstGeom>
        </p:spPr>
      </p:pic>
      <p:sp>
        <p:nvSpPr>
          <p:cNvPr id="11" name="Text 2"/>
          <p:cNvSpPr/>
          <p:nvPr/>
        </p:nvSpPr>
        <p:spPr>
          <a:xfrm>
            <a:off x="380990" y="4292493"/>
            <a:ext cx="3606710" cy="457189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Anxiety Disorders
</a:t>
            </a:r>
            <a:endParaRPr lang="en-US" sz="1300" dirty="0"/>
          </a:p>
        </p:txBody>
      </p:sp>
      <p:sp>
        <p:nvSpPr>
          <p:cNvPr id="12" name="Text 3"/>
          <p:cNvSpPr/>
          <p:nvPr/>
        </p:nvSpPr>
        <p:spPr>
          <a:xfrm>
            <a:off x="380990" y="4952876"/>
            <a:ext cx="3606710" cy="1523962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Signs include constant worry, panic attacks, sleep disturbances, physical complaints, school avoidance, and difficulty concentrating, affecting 7% of youth annually.
</a:t>
            </a:r>
            <a:endParaRPr lang="en-US" sz="1300" dirty="0"/>
          </a:p>
        </p:txBody>
      </p:sp>
      <p:sp>
        <p:nvSpPr>
          <p:cNvPr id="13" name="Shape 4"/>
          <p:cNvSpPr/>
          <p:nvPr/>
        </p:nvSpPr>
        <p:spPr>
          <a:xfrm>
            <a:off x="4292493" y="1650959"/>
            <a:ext cx="3606710" cy="3492541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7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292493" y="1650959"/>
            <a:ext cx="3606710" cy="2336742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4292493" y="4292493"/>
            <a:ext cx="3606710" cy="457189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Depression
</a:t>
            </a:r>
            <a:endParaRPr lang="en-US" sz="1300" dirty="0"/>
          </a:p>
        </p:txBody>
      </p:sp>
      <p:sp>
        <p:nvSpPr>
          <p:cNvPr id="16" name="Text 6"/>
          <p:cNvSpPr/>
          <p:nvPr/>
        </p:nvSpPr>
        <p:spPr>
          <a:xfrm>
            <a:off x="4292493" y="4952876"/>
            <a:ext cx="3606710" cy="1523962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Persistent sadness, irritability, withdrawal, fatigue, appetite changes, hopelessness, and loss of interest are common, impacting approximately 3.2 million adolescents each year.
</a:t>
            </a:r>
            <a:endParaRPr lang="en-US" sz="1300" dirty="0"/>
          </a:p>
        </p:txBody>
      </p:sp>
      <p:sp>
        <p:nvSpPr>
          <p:cNvPr id="17" name="Shape 7"/>
          <p:cNvSpPr/>
          <p:nvPr/>
        </p:nvSpPr>
        <p:spPr>
          <a:xfrm>
            <a:off x="8203995" y="1650959"/>
            <a:ext cx="940005" cy="3492541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8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203995" y="1650959"/>
            <a:ext cx="3606710" cy="2336742"/>
          </a:xfrm>
          <a:prstGeom prst="rect">
            <a:avLst/>
          </a:prstGeom>
        </p:spPr>
      </p:pic>
      <p:sp>
        <p:nvSpPr>
          <p:cNvPr id="19" name="Text 8"/>
          <p:cNvSpPr/>
          <p:nvPr/>
        </p:nvSpPr>
        <p:spPr>
          <a:xfrm>
            <a:off x="8203995" y="4292493"/>
            <a:ext cx="3606710" cy="457189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Trauma and PTSD
</a:t>
            </a:r>
            <a:endParaRPr lang="en-US" sz="1300" dirty="0"/>
          </a:p>
        </p:txBody>
      </p:sp>
      <p:sp>
        <p:nvSpPr>
          <p:cNvPr id="20" name="Text 9"/>
          <p:cNvSpPr/>
          <p:nvPr/>
        </p:nvSpPr>
        <p:spPr>
          <a:xfrm>
            <a:off x="8203995" y="4952876"/>
            <a:ext cx="3606710" cy="1523962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Youth exposed to abuse, neglect, or violence may show hypervigilance, flashbacks, aggression, emotional numbness, and trust issues, especially in foster care settings.
</a:t>
            </a:r>
            <a:endParaRPr lang="en-US" sz="1300" dirty="0"/>
          </a:p>
        </p:txBody>
      </p:sp>
      <p:sp>
        <p:nvSpPr>
          <p:cNvPr id="21" name="Text 10"/>
          <p:cNvSpPr/>
          <p:nvPr/>
        </p:nvSpPr>
        <p:spPr>
          <a:xfrm>
            <a:off x="10362895" y="6537960"/>
            <a:ext cx="1691640" cy="256032"/>
          </a:xfrm>
          <a:prstGeom prst="rect">
            <a:avLst/>
          </a:prstGeom>
          <a:solidFill>
            <a:srgbClr val="000000">
              <a:alpha val="45000"/>
            </a:srgb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Made with SlideMaker.app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952876"/>
            <a:ext cx="3809905" cy="1859404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1790" y="0"/>
            <a:ext cx="3764185" cy="203194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952876"/>
            <a:ext cx="3809905" cy="185940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1790" y="0"/>
            <a:ext cx="3764185" cy="203194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984" y="507987"/>
            <a:ext cx="1269968" cy="114297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984" y="507987"/>
            <a:ext cx="1269968" cy="1142971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1015975" y="634984"/>
            <a:ext cx="8140496" cy="533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Recognizing Warning Signs of Crisis
</a:t>
            </a:r>
            <a:endParaRPr lang="en-US" sz="2900" dirty="0"/>
          </a:p>
        </p:txBody>
      </p:sp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775481" y="0"/>
            <a:ext cx="3370495" cy="6812280"/>
          </a:xfrm>
          <a:prstGeom prst="rect">
            <a:avLst/>
          </a:prstGeom>
        </p:spPr>
      </p:pic>
      <p:sp>
        <p:nvSpPr>
          <p:cNvPr id="10" name="Shape 1"/>
          <p:cNvSpPr/>
          <p:nvPr/>
        </p:nvSpPr>
        <p:spPr>
          <a:xfrm>
            <a:off x="380990" y="1600160"/>
            <a:ext cx="3962301" cy="2438339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2"/>
          <p:cNvSpPr/>
          <p:nvPr/>
        </p:nvSpPr>
        <p:spPr>
          <a:xfrm>
            <a:off x="634984" y="1828754"/>
            <a:ext cx="3454314" cy="380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Immediate Danger Indicators
</a:t>
            </a:r>
            <a:endParaRPr lang="en-US" sz="1300" dirty="0"/>
          </a:p>
        </p:txBody>
      </p:sp>
      <p:sp>
        <p:nvSpPr>
          <p:cNvPr id="12" name="Text 3"/>
          <p:cNvSpPr/>
          <p:nvPr/>
        </p:nvSpPr>
        <p:spPr>
          <a:xfrm>
            <a:off x="634984" y="2235144"/>
            <a:ext cx="3454314" cy="15747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 for talking about death, giving away possessions, self-harm, extreme mood swings, social withdrawal, hopelessness, and panic attacks to identify urgent mental health crises early.
</a:t>
            </a:r>
            <a:endParaRPr lang="en-US" sz="1300" dirty="0"/>
          </a:p>
        </p:txBody>
      </p:sp>
      <p:sp>
        <p:nvSpPr>
          <p:cNvPr id="13" name="Shape 4"/>
          <p:cNvSpPr/>
          <p:nvPr/>
        </p:nvSpPr>
        <p:spPr>
          <a:xfrm>
            <a:off x="4546486" y="1600160"/>
            <a:ext cx="3962301" cy="2133547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5"/>
          <p:cNvSpPr/>
          <p:nvPr/>
        </p:nvSpPr>
        <p:spPr>
          <a:xfrm>
            <a:off x="4800480" y="1828754"/>
            <a:ext cx="3454314" cy="380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Behavioral Warning Signs
</a:t>
            </a:r>
            <a:endParaRPr lang="en-US" sz="1300" dirty="0"/>
          </a:p>
        </p:txBody>
      </p:sp>
      <p:sp>
        <p:nvSpPr>
          <p:cNvPr id="15" name="Text 6"/>
          <p:cNvSpPr/>
          <p:nvPr/>
        </p:nvSpPr>
        <p:spPr>
          <a:xfrm>
            <a:off x="4800480" y="2235144"/>
            <a:ext cx="3454314" cy="12699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Sudden behavior changes, aggressive actions, or withdrawal from activities may signal distress, requiring prompt attention to prevent escalation into a crisis.
</a:t>
            </a:r>
            <a:endParaRPr lang="en-US" sz="1300" dirty="0"/>
          </a:p>
        </p:txBody>
      </p:sp>
      <p:sp>
        <p:nvSpPr>
          <p:cNvPr id="16" name="Shape 7"/>
          <p:cNvSpPr/>
          <p:nvPr/>
        </p:nvSpPr>
        <p:spPr>
          <a:xfrm>
            <a:off x="380990" y="4546486"/>
            <a:ext cx="8140496" cy="597014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8"/>
          <p:cNvSpPr/>
          <p:nvPr/>
        </p:nvSpPr>
        <p:spPr>
          <a:xfrm>
            <a:off x="634984" y="4775081"/>
            <a:ext cx="7632509" cy="380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Importance of Early Identification
</a:t>
            </a:r>
            <a:endParaRPr lang="en-US" sz="1300" dirty="0"/>
          </a:p>
        </p:txBody>
      </p:sp>
      <p:sp>
        <p:nvSpPr>
          <p:cNvPr id="18" name="Text 9"/>
          <p:cNvSpPr/>
          <p:nvPr/>
        </p:nvSpPr>
        <p:spPr>
          <a:xfrm>
            <a:off x="634984" y="5181470"/>
            <a:ext cx="7632509" cy="9245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Recognizing these signs allows timely intervention, reducing risks of self-harm, suicide, or severe emotional breakdowns, especially in vulnerable youth populations.
</a:t>
            </a:r>
            <a:endParaRPr lang="en-US" sz="1300" dirty="0"/>
          </a:p>
        </p:txBody>
      </p:sp>
      <p:sp>
        <p:nvSpPr>
          <p:cNvPr id="19" name="Text 10"/>
          <p:cNvSpPr/>
          <p:nvPr/>
        </p:nvSpPr>
        <p:spPr>
          <a:xfrm>
            <a:off x="10362895" y="6537960"/>
            <a:ext cx="1691640" cy="256032"/>
          </a:xfrm>
          <a:prstGeom prst="rect">
            <a:avLst/>
          </a:prstGeom>
          <a:solidFill>
            <a:srgbClr val="000000">
              <a:alpha val="45000"/>
            </a:srgb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Made with SlideMaker.app</a:t>
            </a:r>
            <a:endParaRPr lang="en-US" sz="8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2E605A1-1DBF-518B-A5C8-FC26EE587B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3955" y="5587859"/>
            <a:ext cx="1724112" cy="11494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952876"/>
            <a:ext cx="3809905" cy="1859404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1790" y="0"/>
            <a:ext cx="3764185" cy="203194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952876"/>
            <a:ext cx="3809905" cy="185940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1790" y="0"/>
            <a:ext cx="3764185" cy="203194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984" y="507987"/>
            <a:ext cx="1269968" cy="114297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984" y="507987"/>
            <a:ext cx="1269968" cy="1142971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1015975" y="634984"/>
            <a:ext cx="10159746" cy="888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Trauma-Informed Care Principles
</a:t>
            </a:r>
            <a:endParaRPr lang="en-US" sz="2900" dirty="0"/>
          </a:p>
        </p:txBody>
      </p:sp>
      <p:sp>
        <p:nvSpPr>
          <p:cNvPr id="9" name="Shape 1"/>
          <p:cNvSpPr/>
          <p:nvPr/>
        </p:nvSpPr>
        <p:spPr>
          <a:xfrm>
            <a:off x="380990" y="1650959"/>
            <a:ext cx="3606710" cy="3492541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80990" y="1650959"/>
            <a:ext cx="3606710" cy="2336742"/>
          </a:xfrm>
          <a:prstGeom prst="rect">
            <a:avLst/>
          </a:prstGeom>
        </p:spPr>
      </p:pic>
      <p:sp>
        <p:nvSpPr>
          <p:cNvPr id="11" name="Text 2"/>
          <p:cNvSpPr/>
          <p:nvPr/>
        </p:nvSpPr>
        <p:spPr>
          <a:xfrm>
            <a:off x="380990" y="4292493"/>
            <a:ext cx="3606710" cy="457189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
</a:t>
            </a:r>
            <a:endParaRPr lang="en-US" sz="1300" dirty="0"/>
          </a:p>
        </p:txBody>
      </p:sp>
      <p:sp>
        <p:nvSpPr>
          <p:cNvPr id="12" name="Text 3"/>
          <p:cNvSpPr/>
          <p:nvPr/>
        </p:nvSpPr>
        <p:spPr>
          <a:xfrm>
            <a:off x="380990" y="4952876"/>
            <a:ext cx="3606710" cy="1523962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 physically and emotionally secure environment for youth, ensuring they feel protected and supported, which is essential for healing and building trust.
</a:t>
            </a:r>
            <a:endParaRPr lang="en-US" sz="1300" dirty="0"/>
          </a:p>
        </p:txBody>
      </p:sp>
      <p:sp>
        <p:nvSpPr>
          <p:cNvPr id="13" name="Shape 4"/>
          <p:cNvSpPr/>
          <p:nvPr/>
        </p:nvSpPr>
        <p:spPr>
          <a:xfrm>
            <a:off x="4292493" y="1650959"/>
            <a:ext cx="3606710" cy="3492541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7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292493" y="1650959"/>
            <a:ext cx="3606710" cy="2336742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4292493" y="4292493"/>
            <a:ext cx="3606710" cy="457189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
</a:t>
            </a:r>
            <a:endParaRPr lang="en-US" sz="1300" dirty="0"/>
          </a:p>
        </p:txBody>
      </p:sp>
      <p:sp>
        <p:nvSpPr>
          <p:cNvPr id="16" name="Text 6"/>
          <p:cNvSpPr/>
          <p:nvPr/>
        </p:nvSpPr>
        <p:spPr>
          <a:xfrm>
            <a:off x="4292493" y="4952876"/>
            <a:ext cx="3606710" cy="1523962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honest, keep promises, and build reliable relationships to foster safety and encourage youth to share their experiences without fear of judgment.
</a:t>
            </a:r>
            <a:endParaRPr lang="en-US" sz="1300" dirty="0"/>
          </a:p>
        </p:txBody>
      </p:sp>
      <p:sp>
        <p:nvSpPr>
          <p:cNvPr id="17" name="Shape 7"/>
          <p:cNvSpPr/>
          <p:nvPr/>
        </p:nvSpPr>
        <p:spPr>
          <a:xfrm>
            <a:off x="8203995" y="1650959"/>
            <a:ext cx="940005" cy="3492541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8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203995" y="1650959"/>
            <a:ext cx="3606710" cy="2336742"/>
          </a:xfrm>
          <a:prstGeom prst="rect">
            <a:avLst/>
          </a:prstGeom>
        </p:spPr>
      </p:pic>
      <p:sp>
        <p:nvSpPr>
          <p:cNvPr id="19" name="Text 8"/>
          <p:cNvSpPr/>
          <p:nvPr/>
        </p:nvSpPr>
        <p:spPr>
          <a:xfrm>
            <a:off x="8203995" y="4292493"/>
            <a:ext cx="3606710" cy="457189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Choice &amp; Collaboration
</a:t>
            </a:r>
            <a:endParaRPr lang="en-US" sz="1300" dirty="0"/>
          </a:p>
        </p:txBody>
      </p:sp>
      <p:sp>
        <p:nvSpPr>
          <p:cNvPr id="20" name="Text 9"/>
          <p:cNvSpPr/>
          <p:nvPr/>
        </p:nvSpPr>
        <p:spPr>
          <a:xfrm>
            <a:off x="8203995" y="4952876"/>
            <a:ext cx="3606710" cy="1523962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Empower youth by offering options whenever possible, working together, and focusing on their strengths to promote resilience and active participation.
</a:t>
            </a:r>
            <a:endParaRPr lang="en-US" sz="1300" dirty="0"/>
          </a:p>
        </p:txBody>
      </p:sp>
      <p:sp>
        <p:nvSpPr>
          <p:cNvPr id="21" name="Text 10"/>
          <p:cNvSpPr/>
          <p:nvPr/>
        </p:nvSpPr>
        <p:spPr>
          <a:xfrm>
            <a:off x="10362895" y="6537960"/>
            <a:ext cx="1691640" cy="256032"/>
          </a:xfrm>
          <a:prstGeom prst="rect">
            <a:avLst/>
          </a:prstGeom>
          <a:solidFill>
            <a:srgbClr val="000000">
              <a:alpha val="45000"/>
            </a:srgb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Made with SlideMaker.app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952876"/>
            <a:ext cx="3809905" cy="1859404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1790" y="0"/>
            <a:ext cx="3764185" cy="203194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952876"/>
            <a:ext cx="3809905" cy="185940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1790" y="0"/>
            <a:ext cx="3764185" cy="203194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984" y="507987"/>
            <a:ext cx="1269968" cy="114297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984" y="507987"/>
            <a:ext cx="1269968" cy="1142971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1015975" y="634984"/>
            <a:ext cx="8140496" cy="533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Listening &amp; Communication Skills
</a:t>
            </a:r>
            <a:endParaRPr lang="en-US" sz="2900" dirty="0"/>
          </a:p>
        </p:txBody>
      </p:sp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775481" y="0"/>
            <a:ext cx="3370495" cy="6812280"/>
          </a:xfrm>
          <a:prstGeom prst="rect">
            <a:avLst/>
          </a:prstGeom>
        </p:spPr>
      </p:pic>
      <p:sp>
        <p:nvSpPr>
          <p:cNvPr id="10" name="Shape 1"/>
          <p:cNvSpPr/>
          <p:nvPr/>
        </p:nvSpPr>
        <p:spPr>
          <a:xfrm>
            <a:off x="380990" y="1600160"/>
            <a:ext cx="3962301" cy="2133547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2"/>
          <p:cNvSpPr/>
          <p:nvPr/>
        </p:nvSpPr>
        <p:spPr>
          <a:xfrm>
            <a:off x="634984" y="1828754"/>
            <a:ext cx="3454314" cy="380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Open-Ended Questions
</a:t>
            </a:r>
            <a:endParaRPr lang="en-US" sz="1300" dirty="0"/>
          </a:p>
        </p:txBody>
      </p:sp>
      <p:sp>
        <p:nvSpPr>
          <p:cNvPr id="12" name="Text 3"/>
          <p:cNvSpPr/>
          <p:nvPr/>
        </p:nvSpPr>
        <p:spPr>
          <a:xfrm>
            <a:off x="634984" y="2235144"/>
            <a:ext cx="3454314" cy="12699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Encourage youth to express feelings by asking questions that require more than yes/no answers, fostering trust and understanding during support conversations.
</a:t>
            </a:r>
            <a:endParaRPr lang="en-US" sz="1300" dirty="0"/>
          </a:p>
        </p:txBody>
      </p:sp>
      <p:sp>
        <p:nvSpPr>
          <p:cNvPr id="13" name="Shape 4"/>
          <p:cNvSpPr/>
          <p:nvPr/>
        </p:nvSpPr>
        <p:spPr>
          <a:xfrm>
            <a:off x="4546486" y="1600160"/>
            <a:ext cx="3962301" cy="2133547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5"/>
          <p:cNvSpPr/>
          <p:nvPr/>
        </p:nvSpPr>
        <p:spPr>
          <a:xfrm>
            <a:off x="4800480" y="1828754"/>
            <a:ext cx="3454314" cy="380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 Calm &amp; Eye Contact
</a:t>
            </a:r>
            <a:endParaRPr lang="en-US" sz="1300" dirty="0"/>
          </a:p>
        </p:txBody>
      </p:sp>
      <p:sp>
        <p:nvSpPr>
          <p:cNvPr id="15" name="Text 6"/>
          <p:cNvSpPr/>
          <p:nvPr/>
        </p:nvSpPr>
        <p:spPr>
          <a:xfrm>
            <a:off x="4800480" y="2235144"/>
            <a:ext cx="3454314" cy="12699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 calm voice and steady eye contact to create a safe environment, helping youth feel heard and validated, which promotes openness and emotional safety.
</a:t>
            </a:r>
            <a:endParaRPr lang="en-US" sz="1300" dirty="0"/>
          </a:p>
        </p:txBody>
      </p:sp>
      <p:sp>
        <p:nvSpPr>
          <p:cNvPr id="16" name="Shape 7"/>
          <p:cNvSpPr/>
          <p:nvPr/>
        </p:nvSpPr>
        <p:spPr>
          <a:xfrm>
            <a:off x="380990" y="4241694"/>
            <a:ext cx="8140496" cy="901806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8"/>
          <p:cNvSpPr/>
          <p:nvPr/>
        </p:nvSpPr>
        <p:spPr>
          <a:xfrm>
            <a:off x="634984" y="4470288"/>
            <a:ext cx="7632509" cy="380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Reflective Listening &amp; Empathy
</a:t>
            </a:r>
            <a:endParaRPr lang="en-US" sz="1300" dirty="0"/>
          </a:p>
        </p:txBody>
      </p:sp>
      <p:sp>
        <p:nvSpPr>
          <p:cNvPr id="18" name="Text 9"/>
          <p:cNvSpPr/>
          <p:nvPr/>
        </p:nvSpPr>
        <p:spPr>
          <a:xfrm>
            <a:off x="634984" y="4876678"/>
            <a:ext cx="7632509" cy="9245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Mirror youth's words and show genuine empathy to validate their feelings, strengthening trust and encouraging honest communication in crisis situations.
</a:t>
            </a:r>
            <a:endParaRPr lang="en-US" sz="1300" dirty="0"/>
          </a:p>
        </p:txBody>
      </p:sp>
      <p:sp>
        <p:nvSpPr>
          <p:cNvPr id="19" name="Text 10"/>
          <p:cNvSpPr/>
          <p:nvPr/>
        </p:nvSpPr>
        <p:spPr>
          <a:xfrm>
            <a:off x="10362895" y="6537960"/>
            <a:ext cx="1691640" cy="256032"/>
          </a:xfrm>
          <a:prstGeom prst="rect">
            <a:avLst/>
          </a:prstGeom>
          <a:solidFill>
            <a:srgbClr val="000000">
              <a:alpha val="45000"/>
            </a:srgb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Made with SlideMaker.app</a:t>
            </a:r>
            <a:endParaRPr lang="en-US" sz="8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9D19E01-F1A2-EEF1-4847-01F246EA63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8790" y="5449694"/>
            <a:ext cx="1824423" cy="121628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952876"/>
            <a:ext cx="3809905" cy="1859404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1790" y="0"/>
            <a:ext cx="3764185" cy="203194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952876"/>
            <a:ext cx="3809905" cy="185940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1790" y="0"/>
            <a:ext cx="3764185" cy="203194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984" y="507987"/>
            <a:ext cx="1269968" cy="114297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984" y="507987"/>
            <a:ext cx="1269968" cy="1142971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1015975" y="634984"/>
            <a:ext cx="10159746" cy="888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ALGEE Action Plan
</a:t>
            </a:r>
            <a:endParaRPr lang="en-US" sz="2900" dirty="0"/>
          </a:p>
        </p:txBody>
      </p:sp>
      <p:sp>
        <p:nvSpPr>
          <p:cNvPr id="9" name="Shape 1"/>
          <p:cNvSpPr/>
          <p:nvPr/>
        </p:nvSpPr>
        <p:spPr>
          <a:xfrm>
            <a:off x="380990" y="1650959"/>
            <a:ext cx="3606710" cy="3492541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80990" y="1650959"/>
            <a:ext cx="3606710" cy="2336742"/>
          </a:xfrm>
          <a:prstGeom prst="rect">
            <a:avLst/>
          </a:prstGeom>
        </p:spPr>
      </p:pic>
      <p:sp>
        <p:nvSpPr>
          <p:cNvPr id="11" name="Text 2"/>
          <p:cNvSpPr/>
          <p:nvPr/>
        </p:nvSpPr>
        <p:spPr>
          <a:xfrm>
            <a:off x="380990" y="4292493"/>
            <a:ext cx="3606710" cy="457189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 for Risks
</a:t>
            </a:r>
            <a:endParaRPr lang="en-US" sz="1300" dirty="0"/>
          </a:p>
        </p:txBody>
      </p:sp>
      <p:sp>
        <p:nvSpPr>
          <p:cNvPr id="12" name="Text 3"/>
          <p:cNvSpPr/>
          <p:nvPr/>
        </p:nvSpPr>
        <p:spPr>
          <a:xfrm>
            <a:off x="380990" y="4952876"/>
            <a:ext cx="3606710" cy="1523962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 youth for suicide risk, self-harm, or immediate danger, ensuring safety and determining if urgent professional intervention is needed.
</a:t>
            </a:r>
            <a:endParaRPr lang="en-US" sz="1300" dirty="0"/>
          </a:p>
        </p:txBody>
      </p:sp>
      <p:sp>
        <p:nvSpPr>
          <p:cNvPr id="13" name="Shape 4"/>
          <p:cNvSpPr/>
          <p:nvPr/>
        </p:nvSpPr>
        <p:spPr>
          <a:xfrm>
            <a:off x="4292493" y="1650959"/>
            <a:ext cx="3606710" cy="3492541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7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292493" y="1650959"/>
            <a:ext cx="3606710" cy="2336742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4292493" y="4292493"/>
            <a:ext cx="3606710" cy="457189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Listen Without Judgment
</a:t>
            </a:r>
            <a:endParaRPr lang="en-US" sz="1300" dirty="0"/>
          </a:p>
        </p:txBody>
      </p:sp>
      <p:sp>
        <p:nvSpPr>
          <p:cNvPr id="16" name="Text 6"/>
          <p:cNvSpPr/>
          <p:nvPr/>
        </p:nvSpPr>
        <p:spPr>
          <a:xfrm>
            <a:off x="4292493" y="4952876"/>
            <a:ext cx="3606710" cy="1523962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Allow youth to express feelings freely, validate their emotions, and create a safe space using open-ended questions and empathetic responses.
</a:t>
            </a:r>
            <a:endParaRPr lang="en-US" sz="1300" dirty="0"/>
          </a:p>
        </p:txBody>
      </p:sp>
      <p:sp>
        <p:nvSpPr>
          <p:cNvPr id="17" name="Shape 7"/>
          <p:cNvSpPr/>
          <p:nvPr/>
        </p:nvSpPr>
        <p:spPr>
          <a:xfrm>
            <a:off x="8203995" y="1650959"/>
            <a:ext cx="940005" cy="3492541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8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203995" y="1650959"/>
            <a:ext cx="3606710" cy="2336742"/>
          </a:xfrm>
          <a:prstGeom prst="rect">
            <a:avLst/>
          </a:prstGeom>
        </p:spPr>
      </p:pic>
      <p:sp>
        <p:nvSpPr>
          <p:cNvPr id="19" name="Text 8"/>
          <p:cNvSpPr/>
          <p:nvPr/>
        </p:nvSpPr>
        <p:spPr>
          <a:xfrm>
            <a:off x="8203995" y="4292493"/>
            <a:ext cx="3606710" cy="457189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Reassurance
</a:t>
            </a:r>
            <a:endParaRPr lang="en-US" sz="1300" dirty="0"/>
          </a:p>
        </p:txBody>
      </p:sp>
      <p:sp>
        <p:nvSpPr>
          <p:cNvPr id="20" name="Text 9"/>
          <p:cNvSpPr/>
          <p:nvPr/>
        </p:nvSpPr>
        <p:spPr>
          <a:xfrm>
            <a:off x="8203995" y="4952876"/>
            <a:ext cx="3606710" cy="1523962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Offer hope and normalize help-seeking, avoiding dismissive language like 'just get over it,' to foster trust and reduce feelings of isolation.
</a:t>
            </a:r>
            <a:endParaRPr lang="en-US" sz="1300" dirty="0"/>
          </a:p>
        </p:txBody>
      </p:sp>
      <p:sp>
        <p:nvSpPr>
          <p:cNvPr id="21" name="Text 10"/>
          <p:cNvSpPr/>
          <p:nvPr/>
        </p:nvSpPr>
        <p:spPr>
          <a:xfrm>
            <a:off x="10362895" y="6537960"/>
            <a:ext cx="1691640" cy="256032"/>
          </a:xfrm>
          <a:prstGeom prst="rect">
            <a:avLst/>
          </a:prstGeom>
          <a:solidFill>
            <a:srgbClr val="000000">
              <a:alpha val="45000"/>
            </a:srgb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Made with SlideMaker.app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952876"/>
            <a:ext cx="3809905" cy="1859404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1790" y="0"/>
            <a:ext cx="3764185" cy="203194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952876"/>
            <a:ext cx="3809905" cy="185940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1790" y="0"/>
            <a:ext cx="3764185" cy="203194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984" y="507987"/>
            <a:ext cx="1269968" cy="114297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984" y="507987"/>
            <a:ext cx="1269968" cy="1142971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1015975" y="634984"/>
            <a:ext cx="8140496" cy="533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Responding to Panic Attacks &amp; Self-Harm
</a:t>
            </a:r>
            <a:endParaRPr lang="en-US" sz="2900" dirty="0"/>
          </a:p>
        </p:txBody>
      </p:sp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775481" y="0"/>
            <a:ext cx="3370495" cy="6812280"/>
          </a:xfrm>
          <a:prstGeom prst="rect">
            <a:avLst/>
          </a:prstGeom>
        </p:spPr>
      </p:pic>
      <p:sp>
        <p:nvSpPr>
          <p:cNvPr id="10" name="Shape 1"/>
          <p:cNvSpPr/>
          <p:nvPr/>
        </p:nvSpPr>
        <p:spPr>
          <a:xfrm>
            <a:off x="380990" y="1600160"/>
            <a:ext cx="3962301" cy="2133547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2"/>
          <p:cNvSpPr/>
          <p:nvPr/>
        </p:nvSpPr>
        <p:spPr>
          <a:xfrm>
            <a:off x="634984" y="1828754"/>
            <a:ext cx="3454314" cy="380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Remain Calm and Reassure
</a:t>
            </a:r>
            <a:endParaRPr lang="en-US" sz="1300" dirty="0"/>
          </a:p>
        </p:txBody>
      </p:sp>
      <p:sp>
        <p:nvSpPr>
          <p:cNvPr id="12" name="Text 3"/>
          <p:cNvSpPr/>
          <p:nvPr/>
        </p:nvSpPr>
        <p:spPr>
          <a:xfrm>
            <a:off x="634984" y="2235144"/>
            <a:ext cx="3454314" cy="12699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 calm, encourage slow breathing, and remain nearby to provide reassurance, helping youth feel safe and supported during acute distress.
</a:t>
            </a:r>
            <a:endParaRPr lang="en-US" sz="1300" dirty="0"/>
          </a:p>
        </p:txBody>
      </p:sp>
      <p:sp>
        <p:nvSpPr>
          <p:cNvPr id="13" name="Shape 4"/>
          <p:cNvSpPr/>
          <p:nvPr/>
        </p:nvSpPr>
        <p:spPr>
          <a:xfrm>
            <a:off x="4546486" y="1600160"/>
            <a:ext cx="3962301" cy="2133547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5"/>
          <p:cNvSpPr/>
          <p:nvPr/>
        </p:nvSpPr>
        <p:spPr>
          <a:xfrm>
            <a:off x="4800480" y="1828754"/>
            <a:ext cx="3454314" cy="380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Grounding Techniques
</a:t>
            </a:r>
            <a:endParaRPr lang="en-US" sz="1300" dirty="0"/>
          </a:p>
        </p:txBody>
      </p:sp>
      <p:sp>
        <p:nvSpPr>
          <p:cNvPr id="15" name="Text 6"/>
          <p:cNvSpPr/>
          <p:nvPr/>
        </p:nvSpPr>
        <p:spPr>
          <a:xfrm>
            <a:off x="4800480" y="2235144"/>
            <a:ext cx="3454314" cy="12699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 youth to identify five things they see, four they feel, three they hear, two they smell, and one they taste to reduce anxiety and regain control.
</a:t>
            </a:r>
            <a:endParaRPr lang="en-US" sz="1300" dirty="0"/>
          </a:p>
        </p:txBody>
      </p:sp>
      <p:sp>
        <p:nvSpPr>
          <p:cNvPr id="16" name="Shape 7"/>
          <p:cNvSpPr/>
          <p:nvPr/>
        </p:nvSpPr>
        <p:spPr>
          <a:xfrm>
            <a:off x="380990" y="4241694"/>
            <a:ext cx="8140496" cy="901806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8"/>
          <p:cNvSpPr/>
          <p:nvPr/>
        </p:nvSpPr>
        <p:spPr>
          <a:xfrm>
            <a:off x="634984" y="4470288"/>
            <a:ext cx="7632509" cy="380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2D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 Self-Harm Directly
</a:t>
            </a:r>
            <a:endParaRPr lang="en-US" sz="1300" dirty="0"/>
          </a:p>
        </p:txBody>
      </p:sp>
      <p:sp>
        <p:nvSpPr>
          <p:cNvPr id="18" name="Text 9"/>
          <p:cNvSpPr/>
          <p:nvPr/>
        </p:nvSpPr>
        <p:spPr>
          <a:xfrm>
            <a:off x="634984" y="4876678"/>
            <a:ext cx="7632509" cy="9245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63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openly about self-harm behaviors, assess immediate safety, and connect youth to professional care without shame or secrecy, prioritizing their safety.
</a:t>
            </a:r>
            <a:endParaRPr lang="en-US" sz="1300" dirty="0"/>
          </a:p>
        </p:txBody>
      </p:sp>
      <p:sp>
        <p:nvSpPr>
          <p:cNvPr id="19" name="Text 10"/>
          <p:cNvSpPr/>
          <p:nvPr/>
        </p:nvSpPr>
        <p:spPr>
          <a:xfrm>
            <a:off x="10362895" y="6537960"/>
            <a:ext cx="1691640" cy="256032"/>
          </a:xfrm>
          <a:prstGeom prst="rect">
            <a:avLst/>
          </a:prstGeom>
          <a:solidFill>
            <a:srgbClr val="000000">
              <a:alpha val="45000"/>
            </a:srgb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Made with SlideMaker.app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1296</Words>
  <Application>Microsoft Office PowerPoint</Application>
  <PresentationFormat>Widescreen</PresentationFormat>
  <Paragraphs>111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ALUNEY ELFERR DE ALBUQUERQUE SILVA</cp:lastModifiedBy>
  <cp:revision>2</cp:revision>
  <dcterms:created xsi:type="dcterms:W3CDTF">2026-07-31T19:39:02Z</dcterms:created>
  <dcterms:modified xsi:type="dcterms:W3CDTF">2026-07-31T19:41:47Z</dcterms:modified>
</cp:coreProperties>
</file>