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53"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0842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introductions (5 min). Name the purpose plainly: by the end of this session everyone will be able to ask a young person directly about suicide, respond without panic, and build a written safety plan. Note that this is a prevention and response training, not a clinical certification. Read the care statement on the next slide before any content.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this slide aloud rather than paraphrasing it (3 min). Naming the exit and the no-disclosure rule up front is what makes honest participation possible. Point to the resource card and say the numbers out loud — some participants will write them down for themselves, not for a youth.</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objectives quickly (2 min). Tell participants which two they will practice out loud today: asking directly, and building a plan. Adults over-prepare on theory and under-prepare on the sentence they actually have to say.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Post the agenda where it stays visible. If you are short on time, shorten Section 1 — never the practice in Section 3 or the plan in Section 4.</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frame: suicide is a leading cause of death for young people, and the adults around a youth — not only clinicians — are the ones most likely to notice first.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one number, not all four (3 min): in a classroom of 25 students, roughly five have seriously considered suicide this year. Then make the point that matters: these are not rare events happening to other people's children, and the adults in this room are already in contact with these young people. Update these figures when CDC releases the next YRBS cycle.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framing (4 min): belonging to a group does not put a child at risk — what happens to children in that group does. This keeps staff from flagging a youth by identity and missing the youth in front of them who has none of these markers. Ask which of these groups your program serves most.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which myth they have heard most (5 min). Do not lecture on the research; instead, note that the fear of "planting the idea" is the single most common reason an adult stays quiet, and that no study has found asking to increase risk. Correct the right-hand column's last point twice — sudden improvement is where adults most often relax too early.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from numbers to recognition. Emphasize that no single sign is decisive; patterns and changes matter.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on the card is the point of this slide (4 min). Programs that track only risk factors miss the youth whose risk changed this week. Ask participants to name one access-related risk they could reduce in a home they already visit.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Slow down on the act-now card (5 min). Ask each participant to picture one young person on their caseload and name that youth's baseline: how do they normally greet you, sleep, eat, talk? You cannot detect change you never measured. For multilingual youth, remind the group that distress is often expressed in the body first.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room 60 seconds of silence to answer the card question about one real youth (4 min). This is the highest-yield minute of the training. Collect two or three answers, then move on without debate.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training: what an adult actually says and does. Slow down here.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four steps and say what this model is not (3 min): it is not an assessment instrument and it does not make anyone a clinician. Its whole purpose is to give an adult something to do with their hands and mouth in the first ten minutes.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 whole room say the sentence "Are you thinking about suicide?" out loud together, twice (4 min). It feels awkward and that is exactly the point — the first time should not be with a child in crisis. Then demonstrate the five-second silence yourself.</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confidentiality line on the right is the one to rehearse (5 min): staff who promise secrecy end up either breaking trust or keeping a dangerous secret. Have two volunteers say the replacement sentence out loud. Note that a facial reaction is a response too — the youth is reading your face for whether they were right to tell you.</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often meets resistance, especially about firearms (5 min). Coach staff to stay practical and non-political: the request is temporary storage during a specific high-risk period, not a position on gun ownership. The follow-through commitment — who, what, where the key goes, when you confirm — is what turns agreement into safety.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every participant put 988 in their phone contacts right now, and look up their county mobile crisis number (4 min). The mobile crisis card is the one most staff have never used; knowing whether it responds in 30 minutes or 3 hours changes the decision you make in the moment.</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tight (12 min). Circulate and listen for two failure modes: the adult who softens the question until it can be answered "no," and the adult who fills the silence. Debrief for three minutes with the whole room, collecting the hardest sentence rather than success stories.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planning is a concrete skill. Participants will leave with a template they can use tomorrow.</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six steps with one composite youth rather than abstractly (5 min). Emphasize order: steps 1–3 are things the youth does alone, which is where most crises are actually survived. Step 6 belongs to the adults.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bullet matters legally and clinically (5 min): no-suicide contracts have no evidence behind them and can make a youth hide distress. The test-it-out-loud practice is what separates a real plan from paperwork.</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groups 6 minutes, then take 4 minutes of report-back (10 min). Listen for: the sudden calm being read as improvement; the pills being noted but not secured; and the interpreter problem, which staff routinely miss. Say plainly that a youth should never interpret a conversation about her own safety.</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after the acute moment determines whether the youth stays safe — and whether the helper stays well.</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documentation card concrete by reading a bad note and a good note aloud (4 min). Bad: "Youth was being dramatic about wanting to die; appears attention-seeking." Good: "Youth stated, 'I don't want to be here anymore.' Asked directly about suicide; youth reported thoughts, no plan, no means identified. Aunt agreed to lock medications at 6:40 p.m.; confirmed by phone at 8:15 p.m."</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section brief and calm (4 min). The critical practices are one designated voice, no method details, and named outreach to the highest-risk youth. Mention that contagion is real and that memorial choices matter — this is why the program decides in advance, not in the first hour of grief.</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rush this slide because it is near the end (3 min). Have each participant write down the two names in their own step 4 before you move on. Staff who have a plan for themselves stay in this work longer.</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4 minutes of pair work, then take answers aloud (6 min). Question 3 is the one to insist on hearing word for word. If the room cannot produce the sentence, write it on the board and have everyone copy it.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answer briefly (4 min). Do not add new content here. If a question generated disagreement in the room, note it and take it to your clinical supervisor rather than resolving it on the spot.</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the wallet card version of this slide (2 min). Ask participants to program 988 now, in the room. Fill in the blank line with your county's mobile crisis number before you print.</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first line (2 min). Explain how certificates are issued, point to the evaluation, and remain available for 15 minutes for anyone who needs a private conversation.</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8.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1.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052560" y="-1737360"/>
            <a:ext cx="5120640" cy="5120640"/>
          </a:xfrm>
          <a:prstGeom prst="ellipse">
            <a:avLst/>
          </a:prstGeom>
          <a:solidFill>
            <a:srgbClr val="167C7E">
              <a:alpha val="28000"/>
            </a:srgbClr>
          </a:solidFill>
          <a:ln w="12700">
            <a:solidFill>
              <a:srgbClr val="167C7E">
                <a:alpha val="28000"/>
              </a:srgbClr>
            </a:solidFill>
            <a:prstDash val="solid"/>
          </a:ln>
        </p:spPr>
        <p:txBody>
          <a:bodyPr/>
          <a:lstStyle/>
          <a:p>
            <a:endParaRPr lang="en-US"/>
          </a:p>
        </p:txBody>
      </p:sp>
      <p:sp>
        <p:nvSpPr>
          <p:cNvPr id="3" name="Shape 1"/>
          <p:cNvSpPr/>
          <p:nvPr/>
        </p:nvSpPr>
        <p:spPr>
          <a:xfrm>
            <a:off x="10607040" y="4480560"/>
            <a:ext cx="3108960" cy="3108960"/>
          </a:xfrm>
          <a:prstGeom prst="ellipse">
            <a:avLst/>
          </a:prstGeom>
          <a:solidFill>
            <a:srgbClr val="E8A33D">
              <a:alpha val="32000"/>
            </a:srgbClr>
          </a:solidFill>
          <a:ln w="12700">
            <a:solidFill>
              <a:srgbClr val="E8A33D">
                <a:alpha val="32000"/>
              </a:srgbClr>
            </a:solidFill>
            <a:prstDash val="solid"/>
          </a:ln>
        </p:spPr>
        <p:txBody>
          <a:bodyPr/>
          <a:lstStyle/>
          <a:p>
            <a:endParaRPr lang="en-US"/>
          </a:p>
        </p:txBody>
      </p:sp>
      <p:sp>
        <p:nvSpPr>
          <p:cNvPr id="4" name="Text 2"/>
          <p:cNvSpPr txBox="1"/>
          <p:nvPr/>
        </p:nvSpPr>
        <p:spPr>
          <a:xfrm>
            <a:off x="566928" y="713232"/>
            <a:ext cx="7863840" cy="274320"/>
          </a:xfrm>
          <a:prstGeom prst="rect">
            <a:avLst/>
          </a:prstGeom>
          <a:noFill/>
          <a:ln/>
        </p:spPr>
        <p:txBody>
          <a:bodyPr wrap="square" lIns="0" tIns="0" rIns="0" bIns="0" rtlCol="0" anchor="ctr"/>
          <a:lstStyle/>
          <a:p>
            <a:pPr marL="0" indent="0">
              <a:buNone/>
            </a:pPr>
            <a:r>
              <a:rPr lang="en-US" sz="1200" b="1" kern="0" spc="240" dirty="0">
                <a:solidFill>
                  <a:srgbClr val="E8A33D"/>
                </a:solidFill>
                <a:latin typeface="Calibri" pitchFamily="34" charset="0"/>
                <a:ea typeface="Calibri" pitchFamily="34" charset="-122"/>
                <a:cs typeface="Calibri" pitchFamily="34" charset="-120"/>
              </a:rPr>
              <a:t>NATIONAL CHILDREN AND YOUTH SERVICES</a:t>
            </a:r>
            <a:endParaRPr lang="en-US" sz="1200" dirty="0"/>
          </a:p>
        </p:txBody>
      </p:sp>
      <p:sp>
        <p:nvSpPr>
          <p:cNvPr id="5" name="Text 3"/>
          <p:cNvSpPr txBox="1"/>
          <p:nvPr/>
        </p:nvSpPr>
        <p:spPr>
          <a:xfrm>
            <a:off x="566928" y="1005840"/>
            <a:ext cx="7863840" cy="292608"/>
          </a:xfrm>
          <a:prstGeom prst="rect">
            <a:avLst/>
          </a:prstGeom>
          <a:noFill/>
          <a:ln/>
        </p:spPr>
        <p:txBody>
          <a:bodyPr wrap="square" lIns="0" tIns="0" rIns="0" bIns="0" rtlCol="0" anchor="ctr"/>
          <a:lstStyle/>
          <a:p>
            <a:pPr marL="0" indent="0">
              <a:buNone/>
            </a:pPr>
            <a:r>
              <a:rPr lang="en-US" sz="1300" dirty="0">
                <a:solidFill>
                  <a:srgbClr val="A8C3CA"/>
                </a:solidFill>
                <a:latin typeface="Calibri" pitchFamily="34" charset="0"/>
                <a:ea typeface="Calibri" pitchFamily="34" charset="-122"/>
                <a:cs typeface="Calibri" pitchFamily="34" charset="-120"/>
              </a:rPr>
              <a:t>Community Learning Center</a:t>
            </a:r>
            <a:endParaRPr lang="en-US" sz="1300" dirty="0"/>
          </a:p>
        </p:txBody>
      </p:sp>
      <p:sp>
        <p:nvSpPr>
          <p:cNvPr id="6" name="Text 4"/>
          <p:cNvSpPr txBox="1"/>
          <p:nvPr/>
        </p:nvSpPr>
        <p:spPr>
          <a:xfrm>
            <a:off x="566928" y="1783080"/>
            <a:ext cx="8595360" cy="1828800"/>
          </a:xfrm>
          <a:prstGeom prst="rect">
            <a:avLst/>
          </a:prstGeom>
          <a:noFill/>
          <a:ln/>
        </p:spPr>
        <p:txBody>
          <a:bodyPr wrap="square" lIns="0" tIns="0" rIns="0" bIns="0" rtlCol="0" anchor="ctr"/>
          <a:lstStyle/>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Suicide Prevention and</a:t>
            </a:r>
            <a:endParaRPr lang="en-US" sz="4400" dirty="0"/>
          </a:p>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Safety Planning for Youth</a:t>
            </a:r>
            <a:endParaRPr lang="en-US" sz="4400" dirty="0"/>
          </a:p>
        </p:txBody>
      </p:sp>
      <p:sp>
        <p:nvSpPr>
          <p:cNvPr id="7" name="Text 5"/>
          <p:cNvSpPr txBox="1"/>
          <p:nvPr/>
        </p:nvSpPr>
        <p:spPr>
          <a:xfrm>
            <a:off x="566928" y="3703320"/>
            <a:ext cx="8138160" cy="658368"/>
          </a:xfrm>
          <a:prstGeom prst="rect">
            <a:avLst/>
          </a:prstGeom>
          <a:noFill/>
          <a:ln/>
        </p:spPr>
        <p:txBody>
          <a:bodyPr wrap="square" lIns="0" tIns="0" rIns="0" bIns="0" rtlCol="0" anchor="ctr"/>
          <a:lstStyle/>
          <a:p>
            <a:pPr marL="0" indent="0">
              <a:buNone/>
            </a:pPr>
            <a:r>
              <a:rPr lang="en-US" sz="1600" dirty="0">
                <a:solidFill>
                  <a:srgbClr val="C8DADF"/>
                </a:solidFill>
                <a:latin typeface="Calibri" pitchFamily="34" charset="0"/>
                <a:ea typeface="Calibri" pitchFamily="34" charset="-122"/>
                <a:cs typeface="Calibri" pitchFamily="34" charset="-120"/>
              </a:rPr>
              <a:t>Recognizing risk, asking directly, and building a written safety plan with a young person</a:t>
            </a:r>
            <a:endParaRPr lang="en-US" sz="1600" dirty="0"/>
          </a:p>
        </p:txBody>
      </p:sp>
      <p:sp>
        <p:nvSpPr>
          <p:cNvPr id="8" name="Shape 6"/>
          <p:cNvSpPr/>
          <p:nvPr/>
        </p:nvSpPr>
        <p:spPr>
          <a:xfrm>
            <a:off x="566928" y="4663440"/>
            <a:ext cx="123444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9" name="Text 7"/>
          <p:cNvSpPr txBox="1"/>
          <p:nvPr/>
        </p:nvSpPr>
        <p:spPr>
          <a:xfrm>
            <a:off x="566928" y="4663440"/>
            <a:ext cx="123444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90 minutes</a:t>
            </a:r>
            <a:endParaRPr lang="en-US" sz="1100" dirty="0"/>
          </a:p>
        </p:txBody>
      </p:sp>
      <p:sp>
        <p:nvSpPr>
          <p:cNvPr id="10" name="Shape 8"/>
          <p:cNvSpPr/>
          <p:nvPr/>
        </p:nvSpPr>
        <p:spPr>
          <a:xfrm>
            <a:off x="1947672" y="4663440"/>
            <a:ext cx="315468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1" name="Text 9"/>
          <p:cNvSpPr txBox="1"/>
          <p:nvPr/>
        </p:nvSpPr>
        <p:spPr>
          <a:xfrm>
            <a:off x="1947672" y="4663440"/>
            <a:ext cx="315468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Caregivers · Staff · Educators</a:t>
            </a:r>
            <a:endParaRPr lang="en-US" sz="1100" dirty="0"/>
          </a:p>
        </p:txBody>
      </p:sp>
      <p:sp>
        <p:nvSpPr>
          <p:cNvPr id="12" name="Shape 10"/>
          <p:cNvSpPr/>
          <p:nvPr/>
        </p:nvSpPr>
        <p:spPr>
          <a:xfrm>
            <a:off x="5248656" y="4663440"/>
            <a:ext cx="2674620"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3" name="Text 11"/>
          <p:cNvSpPr txBox="1"/>
          <p:nvPr/>
        </p:nvSpPr>
        <p:spPr>
          <a:xfrm>
            <a:off x="5248656" y="4663440"/>
            <a:ext cx="2674620"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Certificate of completion</a:t>
            </a:r>
            <a:endParaRPr lang="en-US" sz="1100" dirty="0"/>
          </a:p>
        </p:txBody>
      </p:sp>
      <p:sp>
        <p:nvSpPr>
          <p:cNvPr id="14" name="Shape 12"/>
          <p:cNvSpPr/>
          <p:nvPr/>
        </p:nvSpPr>
        <p:spPr>
          <a:xfrm>
            <a:off x="566928" y="5193792"/>
            <a:ext cx="2098548" cy="402336"/>
          </a:xfrm>
          <a:prstGeom prst="roundRect">
            <a:avLst>
              <a:gd name="adj" fmla="val 40909"/>
            </a:avLst>
          </a:prstGeom>
          <a:solidFill>
            <a:srgbClr val="FFFFFF">
              <a:alpha val="12000"/>
            </a:srgbClr>
          </a:solidFill>
          <a:ln w="12700">
            <a:solidFill>
              <a:srgbClr val="3D6070"/>
            </a:solidFill>
            <a:prstDash val="solid"/>
          </a:ln>
        </p:spPr>
        <p:txBody>
          <a:bodyPr/>
          <a:lstStyle/>
          <a:p>
            <a:endParaRPr lang="en-US"/>
          </a:p>
        </p:txBody>
      </p:sp>
      <p:sp>
        <p:nvSpPr>
          <p:cNvPr id="15" name="Text 13"/>
          <p:cNvSpPr txBox="1"/>
          <p:nvPr/>
        </p:nvSpPr>
        <p:spPr>
          <a:xfrm>
            <a:off x="566928" y="5193792"/>
            <a:ext cx="2098548" cy="402336"/>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Level: Foundational</a:t>
            </a:r>
            <a:endParaRPr lang="en-US" sz="1100" dirty="0"/>
          </a:p>
        </p:txBody>
      </p:sp>
      <p:sp>
        <p:nvSpPr>
          <p:cNvPr id="16" name="Text 14"/>
          <p:cNvSpPr txBox="1"/>
          <p:nvPr/>
        </p:nvSpPr>
        <p:spPr>
          <a:xfrm>
            <a:off x="566928" y="5961888"/>
            <a:ext cx="11057839" cy="365760"/>
          </a:xfrm>
          <a:prstGeom prst="rect">
            <a:avLst/>
          </a:prstGeom>
          <a:noFill/>
          <a:ln/>
        </p:spPr>
        <p:txBody>
          <a:bodyPr wrap="square" lIns="0" tIns="0" rIns="0" bIns="0" rtlCol="0" anchor="ctr"/>
          <a:lstStyle/>
          <a:p>
            <a:pPr marL="0" indent="0">
              <a:buNone/>
            </a:pPr>
            <a:r>
              <a:rPr lang="en-US" sz="1100" dirty="0">
                <a:solidFill>
                  <a:srgbClr val="8FA8B0"/>
                </a:solidFill>
                <a:latin typeface="Calibri" pitchFamily="34" charset="0"/>
                <a:ea typeface="Calibri" pitchFamily="34" charset="-122"/>
                <a:cs typeface="Calibri" pitchFamily="34" charset="-120"/>
              </a:rPr>
              <a:t>National Children and Youth Services  ·  Community Learning Center  ·  ncyservices.org</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Before we begin: caring for one another</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This topic touches many people personally. Please take care of yourself in this room.</a:t>
            </a:r>
            <a:endParaRPr lang="en-US" sz="1400" dirty="0"/>
          </a:p>
        </p:txBody>
      </p:sp>
      <p:sp>
        <p:nvSpPr>
          <p:cNvPr id="4" name="Text 2"/>
          <p:cNvSpPr txBox="1"/>
          <p:nvPr/>
        </p:nvSpPr>
        <p:spPr>
          <a:xfrm>
            <a:off x="566928" y="1536192"/>
            <a:ext cx="6413547" cy="2877820"/>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 may step out at any time, for any length of time. You do not need to explain.</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 are never required to share a personal experience to participate.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What is said in this room stays in this room — with one exception: if we learn a person is at risk right now, we act.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We use plain, non-sensational language and we avoid describing methods or details of any death.</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 facilitator will be available for 15 minutes after the session for private conversation.</a:t>
            </a:r>
            <a:endParaRPr lang="en-US" sz="1450" dirty="0"/>
          </a:p>
        </p:txBody>
      </p:sp>
      <p:sp>
        <p:nvSpPr>
          <p:cNvPr id="5" name="Shape 3"/>
          <p:cNvSpPr/>
          <p:nvPr/>
        </p:nvSpPr>
        <p:spPr>
          <a:xfrm>
            <a:off x="7364523" y="1536192"/>
            <a:ext cx="4260244" cy="2514092"/>
          </a:xfrm>
          <a:prstGeom prst="roundRect">
            <a:avLst>
              <a:gd name="adj" fmla="val 4365"/>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If you need support today</a:t>
            </a:r>
            <a:endParaRPr lang="en-US" sz="1700" dirty="0"/>
          </a:p>
        </p:txBody>
      </p:sp>
      <p:sp>
        <p:nvSpPr>
          <p:cNvPr id="9" name="Text 6"/>
          <p:cNvSpPr txBox="1"/>
          <p:nvPr/>
        </p:nvSpPr>
        <p:spPr>
          <a:xfrm>
            <a:off x="7693707" y="2505456"/>
            <a:ext cx="3601876" cy="141681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988 — call or text, 24/7, free and confidential</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Chat: 988lifeline.org</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En español: llame al 988 y presione 2</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Crisis Text Line: text HOME to 741741</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What you will be able to do</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Learning objectives</a:t>
            </a:r>
            <a:endParaRPr lang="en-US" sz="1400" dirty="0"/>
          </a:p>
        </p:txBody>
      </p:sp>
      <p:sp>
        <p:nvSpPr>
          <p:cNvPr id="4" name="Shape 2"/>
          <p:cNvSpPr/>
          <p:nvPr/>
        </p:nvSpPr>
        <p:spPr>
          <a:xfrm>
            <a:off x="566928" y="2465324"/>
            <a:ext cx="384048" cy="384048"/>
          </a:xfrm>
          <a:prstGeom prst="ellipse">
            <a:avLst/>
          </a:prstGeom>
          <a:solidFill>
            <a:srgbClr val="EDF4F4"/>
          </a:solidFill>
          <a:ln w="12700">
            <a:solidFill>
              <a:srgbClr val="0D5C63"/>
            </a:solidFill>
            <a:prstDash val="solid"/>
          </a:ln>
        </p:spPr>
        <p:txBody>
          <a:bodyPr/>
          <a:lstStyle/>
          <a:p>
            <a:endParaRPr lang="en-US"/>
          </a:p>
        </p:txBody>
      </p:sp>
      <p:sp>
        <p:nvSpPr>
          <p:cNvPr id="5" name="Text 3"/>
          <p:cNvSpPr txBox="1"/>
          <p:nvPr/>
        </p:nvSpPr>
        <p:spPr>
          <a:xfrm>
            <a:off x="566928" y="246532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1</a:t>
            </a:r>
            <a:endParaRPr lang="en-US" sz="1200" dirty="0"/>
          </a:p>
        </p:txBody>
      </p:sp>
      <p:sp>
        <p:nvSpPr>
          <p:cNvPr id="6" name="Text 4"/>
          <p:cNvSpPr txBox="1"/>
          <p:nvPr/>
        </p:nvSpPr>
        <p:spPr>
          <a:xfrm>
            <a:off x="1133856" y="2419604"/>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Name the risk factors, warning signs, and protective factors that matter most for youth.</a:t>
            </a:r>
            <a:endParaRPr lang="en-US" sz="1450" dirty="0"/>
          </a:p>
        </p:txBody>
      </p:sp>
      <p:sp>
        <p:nvSpPr>
          <p:cNvPr id="7" name="Shape 5"/>
          <p:cNvSpPr/>
          <p:nvPr/>
        </p:nvSpPr>
        <p:spPr>
          <a:xfrm>
            <a:off x="566928" y="3159760"/>
            <a:ext cx="384048" cy="384048"/>
          </a:xfrm>
          <a:prstGeom prst="ellipse">
            <a:avLst/>
          </a:prstGeom>
          <a:solidFill>
            <a:srgbClr val="EDF4F4"/>
          </a:solidFill>
          <a:ln w="12700">
            <a:solidFill>
              <a:srgbClr val="0D5C63"/>
            </a:solidFill>
            <a:prstDash val="solid"/>
          </a:ln>
        </p:spPr>
        <p:txBody>
          <a:bodyPr/>
          <a:lstStyle/>
          <a:p>
            <a:endParaRPr lang="en-US"/>
          </a:p>
        </p:txBody>
      </p:sp>
      <p:sp>
        <p:nvSpPr>
          <p:cNvPr id="8" name="Text 6"/>
          <p:cNvSpPr txBox="1"/>
          <p:nvPr/>
        </p:nvSpPr>
        <p:spPr>
          <a:xfrm>
            <a:off x="566928" y="3159760"/>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2</a:t>
            </a:r>
            <a:endParaRPr lang="en-US" sz="1200" dirty="0"/>
          </a:p>
        </p:txBody>
      </p:sp>
      <p:sp>
        <p:nvSpPr>
          <p:cNvPr id="9" name="Text 7"/>
          <p:cNvSpPr txBox="1"/>
          <p:nvPr/>
        </p:nvSpPr>
        <p:spPr>
          <a:xfrm>
            <a:off x="1133856" y="3114040"/>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Ask a young person directly about suicide, using words you have practiced out loud.</a:t>
            </a:r>
            <a:endParaRPr lang="en-US" sz="1450" dirty="0"/>
          </a:p>
        </p:txBody>
      </p:sp>
      <p:sp>
        <p:nvSpPr>
          <p:cNvPr id="10" name="Shape 8"/>
          <p:cNvSpPr/>
          <p:nvPr/>
        </p:nvSpPr>
        <p:spPr>
          <a:xfrm>
            <a:off x="56692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11" name="Text 9"/>
          <p:cNvSpPr txBox="1"/>
          <p:nvPr/>
        </p:nvSpPr>
        <p:spPr>
          <a:xfrm>
            <a:off x="56692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3</a:t>
            </a:r>
            <a:endParaRPr lang="en-US" sz="1200" dirty="0"/>
          </a:p>
        </p:txBody>
      </p:sp>
      <p:sp>
        <p:nvSpPr>
          <p:cNvPr id="12" name="Text 10"/>
          <p:cNvSpPr txBox="1"/>
          <p:nvPr/>
        </p:nvSpPr>
        <p:spPr>
          <a:xfrm>
            <a:off x="1133856" y="3808476"/>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Respond to a "yes" without panic, minimizing, or promises you cannot keep.</a:t>
            </a:r>
            <a:endParaRPr lang="en-US" sz="1450" dirty="0"/>
          </a:p>
        </p:txBody>
      </p:sp>
      <p:sp>
        <p:nvSpPr>
          <p:cNvPr id="13" name="Shape 11"/>
          <p:cNvSpPr/>
          <p:nvPr/>
        </p:nvSpPr>
        <p:spPr>
          <a:xfrm>
            <a:off x="566928" y="454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14" name="Text 12"/>
          <p:cNvSpPr txBox="1"/>
          <p:nvPr/>
        </p:nvSpPr>
        <p:spPr>
          <a:xfrm>
            <a:off x="566928" y="454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4</a:t>
            </a:r>
            <a:endParaRPr lang="en-US" sz="1200" dirty="0"/>
          </a:p>
        </p:txBody>
      </p:sp>
      <p:sp>
        <p:nvSpPr>
          <p:cNvPr id="15" name="Text 13"/>
          <p:cNvSpPr txBox="1"/>
          <p:nvPr/>
        </p:nvSpPr>
        <p:spPr>
          <a:xfrm>
            <a:off x="1133856" y="4502912"/>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Reduce a young person's access to lethal means, in conversation with a caregiver.</a:t>
            </a:r>
            <a:endParaRPr lang="en-US" sz="1450" dirty="0"/>
          </a:p>
        </p:txBody>
      </p:sp>
      <p:sp>
        <p:nvSpPr>
          <p:cNvPr id="16" name="Shape 14"/>
          <p:cNvSpPr/>
          <p:nvPr/>
        </p:nvSpPr>
        <p:spPr>
          <a:xfrm>
            <a:off x="6324448" y="2465324"/>
            <a:ext cx="384048" cy="384048"/>
          </a:xfrm>
          <a:prstGeom prst="ellipse">
            <a:avLst/>
          </a:prstGeom>
          <a:solidFill>
            <a:srgbClr val="EDF4F4"/>
          </a:solidFill>
          <a:ln w="12700">
            <a:solidFill>
              <a:srgbClr val="0D5C63"/>
            </a:solidFill>
            <a:prstDash val="solid"/>
          </a:ln>
        </p:spPr>
        <p:txBody>
          <a:bodyPr/>
          <a:lstStyle/>
          <a:p>
            <a:endParaRPr lang="en-US"/>
          </a:p>
        </p:txBody>
      </p:sp>
      <p:sp>
        <p:nvSpPr>
          <p:cNvPr id="17" name="Text 15"/>
          <p:cNvSpPr txBox="1"/>
          <p:nvPr/>
        </p:nvSpPr>
        <p:spPr>
          <a:xfrm>
            <a:off x="6324448" y="2465324"/>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5</a:t>
            </a:r>
            <a:endParaRPr lang="en-US" sz="1200" dirty="0"/>
          </a:p>
        </p:txBody>
      </p:sp>
      <p:sp>
        <p:nvSpPr>
          <p:cNvPr id="18" name="Text 16"/>
          <p:cNvSpPr txBox="1"/>
          <p:nvPr/>
        </p:nvSpPr>
        <p:spPr>
          <a:xfrm>
            <a:off x="6891376" y="2419604"/>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Build a six-step written safety plan with a youth and their support people.</a:t>
            </a:r>
            <a:endParaRPr lang="en-US" sz="1450" dirty="0"/>
          </a:p>
        </p:txBody>
      </p:sp>
      <p:sp>
        <p:nvSpPr>
          <p:cNvPr id="19" name="Shape 17"/>
          <p:cNvSpPr/>
          <p:nvPr/>
        </p:nvSpPr>
        <p:spPr>
          <a:xfrm>
            <a:off x="6324448" y="3159760"/>
            <a:ext cx="384048" cy="384048"/>
          </a:xfrm>
          <a:prstGeom prst="ellipse">
            <a:avLst/>
          </a:prstGeom>
          <a:solidFill>
            <a:srgbClr val="EDF4F4"/>
          </a:solidFill>
          <a:ln w="12700">
            <a:solidFill>
              <a:srgbClr val="0D5C63"/>
            </a:solidFill>
            <a:prstDash val="solid"/>
          </a:ln>
        </p:spPr>
        <p:txBody>
          <a:bodyPr/>
          <a:lstStyle/>
          <a:p>
            <a:endParaRPr lang="en-US"/>
          </a:p>
        </p:txBody>
      </p:sp>
      <p:sp>
        <p:nvSpPr>
          <p:cNvPr id="20" name="Text 18"/>
          <p:cNvSpPr txBox="1"/>
          <p:nvPr/>
        </p:nvSpPr>
        <p:spPr>
          <a:xfrm>
            <a:off x="6324448" y="3159760"/>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6</a:t>
            </a:r>
            <a:endParaRPr lang="en-US" sz="1200" dirty="0"/>
          </a:p>
        </p:txBody>
      </p:sp>
      <p:sp>
        <p:nvSpPr>
          <p:cNvPr id="21" name="Text 19"/>
          <p:cNvSpPr txBox="1"/>
          <p:nvPr/>
        </p:nvSpPr>
        <p:spPr>
          <a:xfrm>
            <a:off x="6891376" y="3114040"/>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Connect a youth to 988, mobile crisis, or emergency care and follow up afterward.</a:t>
            </a:r>
            <a:endParaRPr lang="en-US" sz="1450" dirty="0"/>
          </a:p>
        </p:txBody>
      </p:sp>
      <p:sp>
        <p:nvSpPr>
          <p:cNvPr id="22" name="Shape 20"/>
          <p:cNvSpPr/>
          <p:nvPr/>
        </p:nvSpPr>
        <p:spPr>
          <a:xfrm>
            <a:off x="6324448" y="3854196"/>
            <a:ext cx="384048" cy="384048"/>
          </a:xfrm>
          <a:prstGeom prst="ellipse">
            <a:avLst/>
          </a:prstGeom>
          <a:solidFill>
            <a:srgbClr val="EDF4F4"/>
          </a:solidFill>
          <a:ln w="12700">
            <a:solidFill>
              <a:srgbClr val="0D5C63"/>
            </a:solidFill>
            <a:prstDash val="solid"/>
          </a:ln>
        </p:spPr>
        <p:txBody>
          <a:bodyPr/>
          <a:lstStyle/>
          <a:p>
            <a:endParaRPr lang="en-US"/>
          </a:p>
        </p:txBody>
      </p:sp>
      <p:sp>
        <p:nvSpPr>
          <p:cNvPr id="23" name="Text 21"/>
          <p:cNvSpPr txBox="1"/>
          <p:nvPr/>
        </p:nvSpPr>
        <p:spPr>
          <a:xfrm>
            <a:off x="6324448" y="3854196"/>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7</a:t>
            </a:r>
            <a:endParaRPr lang="en-US" sz="1200" dirty="0"/>
          </a:p>
        </p:txBody>
      </p:sp>
      <p:sp>
        <p:nvSpPr>
          <p:cNvPr id="24" name="Text 22"/>
          <p:cNvSpPr txBox="1"/>
          <p:nvPr/>
        </p:nvSpPr>
        <p:spPr>
          <a:xfrm>
            <a:off x="6891376" y="3808476"/>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Document what you observed, said, and did — facts, not conclusions.</a:t>
            </a:r>
            <a:endParaRPr lang="en-US" sz="1450" dirty="0"/>
          </a:p>
        </p:txBody>
      </p:sp>
      <p:sp>
        <p:nvSpPr>
          <p:cNvPr id="25" name="Shape 23"/>
          <p:cNvSpPr/>
          <p:nvPr/>
        </p:nvSpPr>
        <p:spPr>
          <a:xfrm>
            <a:off x="6324448" y="4548632"/>
            <a:ext cx="384048" cy="384048"/>
          </a:xfrm>
          <a:prstGeom prst="ellipse">
            <a:avLst/>
          </a:prstGeom>
          <a:solidFill>
            <a:srgbClr val="EDF4F4"/>
          </a:solidFill>
          <a:ln w="12700">
            <a:solidFill>
              <a:srgbClr val="0D5C63"/>
            </a:solidFill>
            <a:prstDash val="solid"/>
          </a:ln>
        </p:spPr>
        <p:txBody>
          <a:bodyPr/>
          <a:lstStyle/>
          <a:p>
            <a:endParaRPr lang="en-US"/>
          </a:p>
        </p:txBody>
      </p:sp>
      <p:sp>
        <p:nvSpPr>
          <p:cNvPr id="26" name="Text 24"/>
          <p:cNvSpPr txBox="1"/>
          <p:nvPr/>
        </p:nvSpPr>
        <p:spPr>
          <a:xfrm>
            <a:off x="6324448" y="4548632"/>
            <a:ext cx="384048" cy="384048"/>
          </a:xfrm>
          <a:prstGeom prst="rect">
            <a:avLst/>
          </a:prstGeom>
          <a:noFill/>
          <a:ln/>
        </p:spPr>
        <p:txBody>
          <a:bodyPr wrap="square" lIns="0" tIns="0" rIns="0" bIns="0" rtlCol="0" anchor="ctr"/>
          <a:lstStyle/>
          <a:p>
            <a:pPr marL="0" indent="0" algn="ctr">
              <a:buNone/>
            </a:pPr>
            <a:r>
              <a:rPr lang="en-US" sz="1200" b="1" dirty="0">
                <a:solidFill>
                  <a:srgbClr val="0D5C63"/>
                </a:solidFill>
                <a:latin typeface="Calibri" pitchFamily="34" charset="0"/>
                <a:ea typeface="Calibri" pitchFamily="34" charset="-122"/>
                <a:cs typeface="Calibri" pitchFamily="34" charset="-120"/>
              </a:rPr>
              <a:t>8</a:t>
            </a:r>
            <a:endParaRPr lang="en-US" sz="1200" dirty="0"/>
          </a:p>
        </p:txBody>
      </p:sp>
      <p:sp>
        <p:nvSpPr>
          <p:cNvPr id="27" name="Text 25"/>
          <p:cNvSpPr txBox="1"/>
          <p:nvPr/>
        </p:nvSpPr>
        <p:spPr>
          <a:xfrm>
            <a:off x="6891376" y="4502912"/>
            <a:ext cx="4733392" cy="639572"/>
          </a:xfrm>
          <a:prstGeom prst="rect">
            <a:avLst/>
          </a:prstGeom>
          <a:noFill/>
          <a:ln/>
        </p:spPr>
        <p:txBody>
          <a:bodyPr wrap="square" lIns="0" tIns="0" rIns="0" bIns="0" rtlCol="0" anchor="t"/>
          <a:lstStyle/>
          <a:p>
            <a:pPr marL="0" indent="0">
              <a:lnSpc>
                <a:spcPct val="110000"/>
              </a:lnSpc>
              <a:buNone/>
            </a:pPr>
            <a:r>
              <a:rPr lang="en-US" sz="1450" dirty="0">
                <a:solidFill>
                  <a:srgbClr val="1A2B33"/>
                </a:solidFill>
                <a:latin typeface="Calibri" pitchFamily="34" charset="0"/>
                <a:ea typeface="Calibri" pitchFamily="34" charset="-122"/>
                <a:cs typeface="Calibri" pitchFamily="34" charset="-120"/>
              </a:rPr>
              <a:t>Recognize secondary traumatic stress in yourself and use your own support plan.</a:t>
            </a:r>
            <a:endParaRPr lang="en-US" sz="14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How the 90 minutes are spent</a:t>
            </a:r>
            <a:endParaRPr lang="en-US" sz="3200" dirty="0"/>
          </a:p>
        </p:txBody>
      </p:sp>
      <p:sp>
        <p:nvSpPr>
          <p:cNvPr id="3" name="Shape 1"/>
          <p:cNvSpPr/>
          <p:nvPr/>
        </p:nvSpPr>
        <p:spPr>
          <a:xfrm>
            <a:off x="566928" y="1691132"/>
            <a:ext cx="11057839" cy="668020"/>
          </a:xfrm>
          <a:prstGeom prst="roundRect">
            <a:avLst>
              <a:gd name="adj" fmla="val 13688"/>
            </a:avLst>
          </a:prstGeom>
          <a:solidFill>
            <a:srgbClr val="EDF4F4"/>
          </a:solidFill>
          <a:ln w="12700">
            <a:solidFill>
              <a:srgbClr val="D8E2E4"/>
            </a:solidFill>
            <a:prstDash val="solid"/>
          </a:ln>
        </p:spPr>
        <p:txBody>
          <a:bodyPr/>
          <a:lstStyle/>
          <a:p>
            <a:endParaRPr lang="en-US"/>
          </a:p>
        </p:txBody>
      </p:sp>
      <p:sp>
        <p:nvSpPr>
          <p:cNvPr id="4" name="Shape 2"/>
          <p:cNvSpPr/>
          <p:nvPr/>
        </p:nvSpPr>
        <p:spPr>
          <a:xfrm>
            <a:off x="786384" y="1787398"/>
            <a:ext cx="475488" cy="475488"/>
          </a:xfrm>
          <a:prstGeom prst="ellipse">
            <a:avLst/>
          </a:prstGeom>
          <a:solidFill>
            <a:srgbClr val="0D5C63"/>
          </a:solidFill>
          <a:ln w="12700">
            <a:solidFill>
              <a:srgbClr val="0D5C63"/>
            </a:solidFill>
            <a:prstDash val="solid"/>
          </a:ln>
        </p:spPr>
        <p:txBody>
          <a:bodyPr/>
          <a:lstStyle/>
          <a:p>
            <a:endParaRPr lang="en-US"/>
          </a:p>
        </p:txBody>
      </p:sp>
      <p:sp>
        <p:nvSpPr>
          <p:cNvPr id="5" name="Text 3"/>
          <p:cNvSpPr txBox="1"/>
          <p:nvPr/>
        </p:nvSpPr>
        <p:spPr>
          <a:xfrm>
            <a:off x="786384" y="1787398"/>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499616" y="1736852"/>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Scope</a:t>
            </a:r>
            <a:endParaRPr lang="en-US" sz="1500" dirty="0"/>
          </a:p>
        </p:txBody>
      </p:sp>
      <p:sp>
        <p:nvSpPr>
          <p:cNvPr id="7" name="Text 5"/>
          <p:cNvSpPr txBox="1"/>
          <p:nvPr/>
        </p:nvSpPr>
        <p:spPr>
          <a:xfrm>
            <a:off x="4791456" y="1736852"/>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What the data say about youth suicide, and which myths get in the way of asking (15 min)</a:t>
            </a:r>
            <a:endParaRPr lang="en-US" sz="1250" dirty="0"/>
          </a:p>
        </p:txBody>
      </p:sp>
      <p:sp>
        <p:nvSpPr>
          <p:cNvPr id="8" name="Shape 6"/>
          <p:cNvSpPr/>
          <p:nvPr/>
        </p:nvSpPr>
        <p:spPr>
          <a:xfrm>
            <a:off x="566928" y="2560320"/>
            <a:ext cx="11057839" cy="668020"/>
          </a:xfrm>
          <a:prstGeom prst="roundRect">
            <a:avLst>
              <a:gd name="adj" fmla="val 13688"/>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86384" y="2656586"/>
            <a:ext cx="475488" cy="475488"/>
          </a:xfrm>
          <a:prstGeom prst="ellipse">
            <a:avLst/>
          </a:prstGeom>
          <a:solidFill>
            <a:srgbClr val="0D5C63"/>
          </a:solidFill>
          <a:ln w="12700">
            <a:solidFill>
              <a:srgbClr val="0D5C63"/>
            </a:solidFill>
            <a:prstDash val="solid"/>
          </a:ln>
        </p:spPr>
        <p:txBody>
          <a:bodyPr/>
          <a:lstStyle/>
          <a:p>
            <a:endParaRPr lang="en-US"/>
          </a:p>
        </p:txBody>
      </p:sp>
      <p:sp>
        <p:nvSpPr>
          <p:cNvPr id="10" name="Text 8"/>
          <p:cNvSpPr txBox="1"/>
          <p:nvPr/>
        </p:nvSpPr>
        <p:spPr>
          <a:xfrm>
            <a:off x="786384" y="2656586"/>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1" name="Text 9"/>
          <p:cNvSpPr txBox="1"/>
          <p:nvPr/>
        </p:nvSpPr>
        <p:spPr>
          <a:xfrm>
            <a:off x="1499616" y="2606040"/>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Recognize</a:t>
            </a:r>
            <a:endParaRPr lang="en-US" sz="1500" dirty="0"/>
          </a:p>
        </p:txBody>
      </p:sp>
      <p:sp>
        <p:nvSpPr>
          <p:cNvPr id="12" name="Text 10"/>
          <p:cNvSpPr txBox="1"/>
          <p:nvPr/>
        </p:nvSpPr>
        <p:spPr>
          <a:xfrm>
            <a:off x="4791456" y="2606040"/>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Risk factors, warning signs, and the protective factors we can actually build (20 min)</a:t>
            </a:r>
            <a:endParaRPr lang="en-US" sz="1250" dirty="0"/>
          </a:p>
        </p:txBody>
      </p:sp>
      <p:sp>
        <p:nvSpPr>
          <p:cNvPr id="13" name="Shape 11"/>
          <p:cNvSpPr/>
          <p:nvPr/>
        </p:nvSpPr>
        <p:spPr>
          <a:xfrm>
            <a:off x="566928" y="3429508"/>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14" name="Shape 12"/>
          <p:cNvSpPr/>
          <p:nvPr/>
        </p:nvSpPr>
        <p:spPr>
          <a:xfrm>
            <a:off x="786384" y="3502660"/>
            <a:ext cx="457200" cy="457200"/>
          </a:xfrm>
          <a:prstGeom prst="ellipse">
            <a:avLst/>
          </a:prstGeom>
          <a:solidFill>
            <a:srgbClr val="0D5C63"/>
          </a:solidFill>
          <a:ln w="12700">
            <a:solidFill>
              <a:srgbClr val="0D5C63"/>
            </a:solidFill>
            <a:prstDash val="solid"/>
          </a:ln>
        </p:spPr>
        <p:txBody>
          <a:bodyPr/>
          <a:lstStyle/>
          <a:p>
            <a:endParaRPr lang="en-US"/>
          </a:p>
        </p:txBody>
      </p:sp>
      <p:sp>
        <p:nvSpPr>
          <p:cNvPr id="15" name="Text 13"/>
          <p:cNvSpPr txBox="1"/>
          <p:nvPr/>
        </p:nvSpPr>
        <p:spPr>
          <a:xfrm>
            <a:off x="786384" y="3502660"/>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txBox="1"/>
          <p:nvPr/>
        </p:nvSpPr>
        <p:spPr>
          <a:xfrm>
            <a:off x="1499616" y="3475228"/>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Respond</a:t>
            </a:r>
            <a:endParaRPr lang="en-US" sz="1500" dirty="0"/>
          </a:p>
        </p:txBody>
      </p:sp>
      <p:sp>
        <p:nvSpPr>
          <p:cNvPr id="17" name="Text 15"/>
          <p:cNvSpPr txBox="1"/>
          <p:nvPr/>
        </p:nvSpPr>
        <p:spPr>
          <a:xfrm>
            <a:off x="4791456" y="3475228"/>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Ask, Listen, Secure, Connect — with practice in pairs (25 min)</a:t>
            </a:r>
            <a:endParaRPr lang="en-US" sz="1250" dirty="0"/>
          </a:p>
        </p:txBody>
      </p:sp>
      <p:sp>
        <p:nvSpPr>
          <p:cNvPr id="18" name="Shape 16"/>
          <p:cNvSpPr/>
          <p:nvPr/>
        </p:nvSpPr>
        <p:spPr>
          <a:xfrm>
            <a:off x="566928" y="4234180"/>
            <a:ext cx="11057839" cy="603504"/>
          </a:xfrm>
          <a:prstGeom prst="roundRect">
            <a:avLst>
              <a:gd name="adj" fmla="val 15152"/>
            </a:avLst>
          </a:prstGeom>
          <a:solidFill>
            <a:srgbClr val="FFFFFF"/>
          </a:solidFill>
          <a:ln w="12700">
            <a:solidFill>
              <a:srgbClr val="D8E2E4"/>
            </a:solidFill>
            <a:prstDash val="solid"/>
          </a:ln>
        </p:spPr>
        <p:txBody>
          <a:bodyPr/>
          <a:lstStyle/>
          <a:p>
            <a:endParaRPr lang="en-US"/>
          </a:p>
        </p:txBody>
      </p:sp>
      <p:sp>
        <p:nvSpPr>
          <p:cNvPr id="19" name="Shape 17"/>
          <p:cNvSpPr/>
          <p:nvPr/>
        </p:nvSpPr>
        <p:spPr>
          <a:xfrm>
            <a:off x="786384" y="4307332"/>
            <a:ext cx="457200" cy="457200"/>
          </a:xfrm>
          <a:prstGeom prst="ellipse">
            <a:avLst/>
          </a:prstGeom>
          <a:solidFill>
            <a:srgbClr val="0D5C63"/>
          </a:solidFill>
          <a:ln w="12700">
            <a:solidFill>
              <a:srgbClr val="0D5C63"/>
            </a:solidFill>
            <a:prstDash val="solid"/>
          </a:ln>
        </p:spPr>
        <p:txBody>
          <a:bodyPr/>
          <a:lstStyle/>
          <a:p>
            <a:endParaRPr lang="en-US"/>
          </a:p>
        </p:txBody>
      </p:sp>
      <p:sp>
        <p:nvSpPr>
          <p:cNvPr id="20" name="Text 18"/>
          <p:cNvSpPr txBox="1"/>
          <p:nvPr/>
        </p:nvSpPr>
        <p:spPr>
          <a:xfrm>
            <a:off x="786384" y="4307332"/>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1" name="Text 19"/>
          <p:cNvSpPr txBox="1"/>
          <p:nvPr/>
        </p:nvSpPr>
        <p:spPr>
          <a:xfrm>
            <a:off x="1499616" y="4279900"/>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Plan</a:t>
            </a:r>
            <a:endParaRPr lang="en-US" sz="1500" dirty="0"/>
          </a:p>
        </p:txBody>
      </p:sp>
      <p:sp>
        <p:nvSpPr>
          <p:cNvPr id="22" name="Text 20"/>
          <p:cNvSpPr txBox="1"/>
          <p:nvPr/>
        </p:nvSpPr>
        <p:spPr>
          <a:xfrm>
            <a:off x="4791456" y="4279900"/>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Building a six-step written safety plan with a young person (20 min)</a:t>
            </a:r>
            <a:endParaRPr lang="en-US" sz="1250" dirty="0"/>
          </a:p>
        </p:txBody>
      </p:sp>
      <p:sp>
        <p:nvSpPr>
          <p:cNvPr id="23" name="Shape 21"/>
          <p:cNvSpPr/>
          <p:nvPr/>
        </p:nvSpPr>
        <p:spPr>
          <a:xfrm>
            <a:off x="566928" y="5038852"/>
            <a:ext cx="11057839" cy="603504"/>
          </a:xfrm>
          <a:prstGeom prst="roundRect">
            <a:avLst>
              <a:gd name="adj" fmla="val 15152"/>
            </a:avLst>
          </a:prstGeom>
          <a:solidFill>
            <a:srgbClr val="EDF4F4"/>
          </a:solidFill>
          <a:ln w="12700">
            <a:solidFill>
              <a:srgbClr val="D8E2E4"/>
            </a:solidFill>
            <a:prstDash val="solid"/>
          </a:ln>
        </p:spPr>
        <p:txBody>
          <a:bodyPr/>
          <a:lstStyle/>
          <a:p>
            <a:endParaRPr lang="en-US"/>
          </a:p>
        </p:txBody>
      </p:sp>
      <p:sp>
        <p:nvSpPr>
          <p:cNvPr id="24" name="Shape 22"/>
          <p:cNvSpPr/>
          <p:nvPr/>
        </p:nvSpPr>
        <p:spPr>
          <a:xfrm>
            <a:off x="786384" y="5112004"/>
            <a:ext cx="457200" cy="457200"/>
          </a:xfrm>
          <a:prstGeom prst="ellipse">
            <a:avLst/>
          </a:prstGeom>
          <a:solidFill>
            <a:srgbClr val="0D5C63"/>
          </a:solidFill>
          <a:ln w="12700">
            <a:solidFill>
              <a:srgbClr val="0D5C63"/>
            </a:solidFill>
            <a:prstDash val="solid"/>
          </a:ln>
        </p:spPr>
        <p:txBody>
          <a:bodyPr/>
          <a:lstStyle/>
          <a:p>
            <a:endParaRPr lang="en-US"/>
          </a:p>
        </p:txBody>
      </p:sp>
      <p:sp>
        <p:nvSpPr>
          <p:cNvPr id="25" name="Text 23"/>
          <p:cNvSpPr txBox="1"/>
          <p:nvPr/>
        </p:nvSpPr>
        <p:spPr>
          <a:xfrm>
            <a:off x="786384" y="5112004"/>
            <a:ext cx="457200" cy="45720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6" name="Text 24"/>
          <p:cNvSpPr txBox="1"/>
          <p:nvPr/>
        </p:nvSpPr>
        <p:spPr>
          <a:xfrm>
            <a:off x="1499616" y="5084572"/>
            <a:ext cx="3108960" cy="512064"/>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After</a:t>
            </a:r>
            <a:endParaRPr lang="en-US" sz="1500" dirty="0"/>
          </a:p>
        </p:txBody>
      </p:sp>
      <p:sp>
        <p:nvSpPr>
          <p:cNvPr id="27" name="Text 25"/>
          <p:cNvSpPr txBox="1"/>
          <p:nvPr/>
        </p:nvSpPr>
        <p:spPr>
          <a:xfrm>
            <a:off x="4791456" y="5084572"/>
            <a:ext cx="6558991" cy="512064"/>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Follow-up, postvention, documentation, and helper self-care (10 min)</a:t>
            </a:r>
            <a:endParaRPr lang="en-US" sz="12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1</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The scope of the problem</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What the data tell us, and what they do not</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Where high school students stood in 2023</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Nationally representative CDC Youth Risk Behavior Survey data</a:t>
            </a:r>
            <a:endParaRPr lang="en-US" sz="1400" dirty="0"/>
          </a:p>
        </p:txBody>
      </p:sp>
      <p:sp>
        <p:nvSpPr>
          <p:cNvPr id="4" name="Shape 2"/>
          <p:cNvSpPr/>
          <p:nvPr/>
        </p:nvSpPr>
        <p:spPr>
          <a:xfrm>
            <a:off x="566928"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5" name="Text 3"/>
          <p:cNvSpPr txBox="1"/>
          <p:nvPr/>
        </p:nvSpPr>
        <p:spPr>
          <a:xfrm>
            <a:off x="694944" y="2331720"/>
            <a:ext cx="2275256" cy="1005840"/>
          </a:xfrm>
          <a:prstGeom prst="rect">
            <a:avLst/>
          </a:prstGeom>
          <a:noFill/>
          <a:ln/>
        </p:spPr>
        <p:txBody>
          <a:bodyPr wrap="square" lIns="0" tIns="0" rIns="0" bIns="0" rtlCol="0" anchor="ctr"/>
          <a:lstStyle/>
          <a:p>
            <a:pPr marL="0" indent="0" algn="ctr">
              <a:buNone/>
            </a:pPr>
            <a:r>
              <a:rPr lang="en-US" sz="5200" b="1" dirty="0">
                <a:solidFill>
                  <a:srgbClr val="E8A33D"/>
                </a:solidFill>
                <a:latin typeface="Cambria" pitchFamily="34" charset="0"/>
                <a:ea typeface="Cambria" pitchFamily="34" charset="-122"/>
                <a:cs typeface="Cambria" pitchFamily="34" charset="-120"/>
              </a:rPr>
              <a:t>40%</a:t>
            </a:r>
            <a:endParaRPr lang="en-US" sz="5200" dirty="0"/>
          </a:p>
        </p:txBody>
      </p:sp>
      <p:sp>
        <p:nvSpPr>
          <p:cNvPr id="6" name="Text 4"/>
          <p:cNvSpPr txBox="1"/>
          <p:nvPr/>
        </p:nvSpPr>
        <p:spPr>
          <a:xfrm>
            <a:off x="786384"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felt persistently sad or hopeless for two weeks or more</a:t>
            </a:r>
            <a:endParaRPr lang="en-US" sz="1250" dirty="0"/>
          </a:p>
        </p:txBody>
      </p:sp>
      <p:sp>
        <p:nvSpPr>
          <p:cNvPr id="7" name="Shape 5"/>
          <p:cNvSpPr/>
          <p:nvPr/>
        </p:nvSpPr>
        <p:spPr>
          <a:xfrm>
            <a:off x="3409112"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8" name="Text 6"/>
          <p:cNvSpPr txBox="1"/>
          <p:nvPr/>
        </p:nvSpPr>
        <p:spPr>
          <a:xfrm>
            <a:off x="3537128" y="2331720"/>
            <a:ext cx="2275256" cy="1005840"/>
          </a:xfrm>
          <a:prstGeom prst="rect">
            <a:avLst/>
          </a:prstGeom>
          <a:noFill/>
          <a:ln/>
        </p:spPr>
        <p:txBody>
          <a:bodyPr wrap="square" lIns="0" tIns="0" rIns="0" bIns="0" rtlCol="0" anchor="ctr"/>
          <a:lstStyle/>
          <a:p>
            <a:pPr marL="0" indent="0" algn="ctr">
              <a:buNone/>
            </a:pPr>
            <a:r>
              <a:rPr lang="en-US" sz="5200" b="1" dirty="0">
                <a:solidFill>
                  <a:srgbClr val="E8A33D"/>
                </a:solidFill>
                <a:latin typeface="Cambria" pitchFamily="34" charset="0"/>
                <a:ea typeface="Cambria" pitchFamily="34" charset="-122"/>
                <a:cs typeface="Cambria" pitchFamily="34" charset="-120"/>
              </a:rPr>
              <a:t>20%</a:t>
            </a:r>
            <a:endParaRPr lang="en-US" sz="5200" dirty="0"/>
          </a:p>
        </p:txBody>
      </p:sp>
      <p:sp>
        <p:nvSpPr>
          <p:cNvPr id="9" name="Text 7"/>
          <p:cNvSpPr txBox="1"/>
          <p:nvPr/>
        </p:nvSpPr>
        <p:spPr>
          <a:xfrm>
            <a:off x="3628568"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seriously considered attempting suicide</a:t>
            </a:r>
            <a:endParaRPr lang="en-US" sz="1250" dirty="0"/>
          </a:p>
        </p:txBody>
      </p:sp>
      <p:sp>
        <p:nvSpPr>
          <p:cNvPr id="10" name="Shape 8"/>
          <p:cNvSpPr/>
          <p:nvPr/>
        </p:nvSpPr>
        <p:spPr>
          <a:xfrm>
            <a:off x="6251296"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11" name="Text 9"/>
          <p:cNvSpPr txBox="1"/>
          <p:nvPr/>
        </p:nvSpPr>
        <p:spPr>
          <a:xfrm>
            <a:off x="6379312" y="2331720"/>
            <a:ext cx="2275256" cy="1005840"/>
          </a:xfrm>
          <a:prstGeom prst="rect">
            <a:avLst/>
          </a:prstGeom>
          <a:noFill/>
          <a:ln/>
        </p:spPr>
        <p:txBody>
          <a:bodyPr wrap="square" lIns="0" tIns="0" rIns="0" bIns="0" rtlCol="0" anchor="ctr"/>
          <a:lstStyle/>
          <a:p>
            <a:pPr marL="0" indent="0" algn="ctr">
              <a:buNone/>
            </a:pPr>
            <a:r>
              <a:rPr lang="en-US" sz="5200" b="1" dirty="0">
                <a:solidFill>
                  <a:srgbClr val="E8A33D"/>
                </a:solidFill>
                <a:latin typeface="Cambria" pitchFamily="34" charset="0"/>
                <a:ea typeface="Cambria" pitchFamily="34" charset="-122"/>
                <a:cs typeface="Cambria" pitchFamily="34" charset="-120"/>
              </a:rPr>
              <a:t>16%</a:t>
            </a:r>
            <a:endParaRPr lang="en-US" sz="5200" dirty="0"/>
          </a:p>
        </p:txBody>
      </p:sp>
      <p:sp>
        <p:nvSpPr>
          <p:cNvPr id="12" name="Text 10"/>
          <p:cNvSpPr txBox="1"/>
          <p:nvPr/>
        </p:nvSpPr>
        <p:spPr>
          <a:xfrm>
            <a:off x="6470752"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made a suicide plan</a:t>
            </a:r>
            <a:endParaRPr lang="en-US" sz="1250" dirty="0"/>
          </a:p>
        </p:txBody>
      </p:sp>
      <p:sp>
        <p:nvSpPr>
          <p:cNvPr id="13" name="Shape 11"/>
          <p:cNvSpPr/>
          <p:nvPr/>
        </p:nvSpPr>
        <p:spPr>
          <a:xfrm>
            <a:off x="9093479" y="1947672"/>
            <a:ext cx="2531288" cy="2788920"/>
          </a:xfrm>
          <a:prstGeom prst="roundRect">
            <a:avLst>
              <a:gd name="adj" fmla="val 4335"/>
            </a:avLst>
          </a:prstGeom>
          <a:solidFill>
            <a:srgbClr val="0A2540"/>
          </a:solidFill>
          <a:ln w="12700">
            <a:solidFill>
              <a:srgbClr val="0A2540"/>
            </a:solidFill>
            <a:prstDash val="solid"/>
          </a:ln>
          <a:effectLst>
            <a:outerShdw blurRad="127000" dist="38100" dir="5400000" algn="bl" rotWithShape="0">
              <a:srgbClr val="0A2540">
                <a:alpha val="14000"/>
              </a:srgbClr>
            </a:outerShdw>
          </a:effectLst>
        </p:spPr>
        <p:txBody>
          <a:bodyPr/>
          <a:lstStyle/>
          <a:p>
            <a:endParaRPr lang="en-US"/>
          </a:p>
        </p:txBody>
      </p:sp>
      <p:sp>
        <p:nvSpPr>
          <p:cNvPr id="14" name="Text 12"/>
          <p:cNvSpPr txBox="1"/>
          <p:nvPr/>
        </p:nvSpPr>
        <p:spPr>
          <a:xfrm>
            <a:off x="9221495" y="2331720"/>
            <a:ext cx="2275256" cy="1005840"/>
          </a:xfrm>
          <a:prstGeom prst="rect">
            <a:avLst/>
          </a:prstGeom>
          <a:noFill/>
          <a:ln/>
        </p:spPr>
        <p:txBody>
          <a:bodyPr wrap="square" lIns="0" tIns="0" rIns="0" bIns="0" rtlCol="0" anchor="ctr"/>
          <a:lstStyle/>
          <a:p>
            <a:pPr marL="0" indent="0" algn="ctr">
              <a:buNone/>
            </a:pPr>
            <a:r>
              <a:rPr lang="en-US" sz="5200" b="1" dirty="0">
                <a:solidFill>
                  <a:srgbClr val="E8A33D"/>
                </a:solidFill>
                <a:latin typeface="Cambria" pitchFamily="34" charset="0"/>
                <a:ea typeface="Cambria" pitchFamily="34" charset="-122"/>
                <a:cs typeface="Cambria" pitchFamily="34" charset="-120"/>
              </a:rPr>
              <a:t>9%</a:t>
            </a:r>
            <a:endParaRPr lang="en-US" sz="5200" dirty="0"/>
          </a:p>
        </p:txBody>
      </p:sp>
      <p:sp>
        <p:nvSpPr>
          <p:cNvPr id="15" name="Text 13"/>
          <p:cNvSpPr txBox="1"/>
          <p:nvPr/>
        </p:nvSpPr>
        <p:spPr>
          <a:xfrm>
            <a:off x="9312935" y="3429000"/>
            <a:ext cx="2092376" cy="1097280"/>
          </a:xfrm>
          <a:prstGeom prst="rect">
            <a:avLst/>
          </a:prstGeom>
          <a:noFill/>
          <a:ln/>
        </p:spPr>
        <p:txBody>
          <a:bodyPr wrap="square" lIns="0" tIns="0" rIns="0" bIns="0" rtlCol="0" anchor="t"/>
          <a:lstStyle/>
          <a:p>
            <a:pPr marL="0" indent="0" algn="ctr">
              <a:lnSpc>
                <a:spcPct val="106000"/>
              </a:lnSpc>
              <a:buNone/>
            </a:pPr>
            <a:r>
              <a:rPr lang="en-US" sz="1250" dirty="0">
                <a:solidFill>
                  <a:srgbClr val="DCE8EB"/>
                </a:solidFill>
                <a:latin typeface="Calibri" pitchFamily="34" charset="0"/>
                <a:ea typeface="Calibri" pitchFamily="34" charset="-122"/>
                <a:cs typeface="Calibri" pitchFamily="34" charset="-120"/>
              </a:rPr>
              <a:t>attempted suicide one or more times</a:t>
            </a:r>
            <a:endParaRPr lang="en-US" sz="1250" dirty="0"/>
          </a:p>
        </p:txBody>
      </p:sp>
      <p:sp>
        <p:nvSpPr>
          <p:cNvPr id="16" name="Text 14"/>
          <p:cNvSpPr txBox="1"/>
          <p:nvPr/>
        </p:nvSpPr>
        <p:spPr>
          <a:xfrm>
            <a:off x="566928" y="5010912"/>
            <a:ext cx="11057839" cy="822960"/>
          </a:xfrm>
          <a:prstGeom prst="rect">
            <a:avLst/>
          </a:prstGeom>
          <a:noFill/>
          <a:ln/>
        </p:spPr>
        <p:txBody>
          <a:bodyPr wrap="square" lIns="0" tIns="0" rIns="0" bIns="0" rtlCol="0" anchor="t"/>
          <a:lstStyle/>
          <a:p>
            <a:pPr marL="0" indent="0">
              <a:buNone/>
            </a:pPr>
            <a:r>
              <a:rPr lang="en-US" sz="1150" i="1" dirty="0">
                <a:solidFill>
                  <a:srgbClr val="5E7078"/>
                </a:solidFill>
                <a:latin typeface="Calibri" pitchFamily="34" charset="0"/>
                <a:ea typeface="Calibri" pitchFamily="34" charset="-122"/>
                <a:cs typeface="Calibri" pitchFamily="34" charset="-120"/>
              </a:rPr>
              <a:t>Source: CDC, Youth Risk Behavior Survey Data Summary &amp; Trend Report, 2013–2023 (2023 survey year). Nearly every indicator of poor mental health worsened across the decade, even though several improved between 2021 and 2023.</a:t>
            </a:r>
            <a:endParaRPr lang="en-US" sz="1150" dirty="0"/>
          </a:p>
        </p:txBody>
      </p:sp>
      <p:sp>
        <p:nvSpPr>
          <p:cNvPr id="17" name="Text 1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8" name="Text 1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Groups we serve who carry elevated risk</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Risk is about circumstances and history — never about a label</a:t>
            </a:r>
            <a:endParaRPr lang="en-US" sz="1400" dirty="0"/>
          </a:p>
        </p:txBody>
      </p:sp>
      <p:sp>
        <p:nvSpPr>
          <p:cNvPr id="4" name="Shape 2"/>
          <p:cNvSpPr/>
          <p:nvPr/>
        </p:nvSpPr>
        <p:spPr>
          <a:xfrm>
            <a:off x="566928"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Youth in foster care</a:t>
            </a:r>
            <a:endParaRPr lang="en-US" sz="1500" dirty="0"/>
          </a:p>
        </p:txBody>
      </p:sp>
      <p:sp>
        <p:nvSpPr>
          <p:cNvPr id="8" name="Text 5"/>
          <p:cNvSpPr txBox="1"/>
          <p:nvPr/>
        </p:nvSpPr>
        <p:spPr>
          <a:xfrm>
            <a:off x="841248" y="2615184"/>
            <a:ext cx="293004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Repeated placement moves, loss of siblings and schools, and histories of maltreatment all raise risk. Each move resets a youth's support network to zero.</a:t>
            </a:r>
            <a:endParaRPr lang="en-US" sz="1200" dirty="0"/>
          </a:p>
        </p:txBody>
      </p:sp>
      <p:sp>
        <p:nvSpPr>
          <p:cNvPr id="9" name="Shape 6"/>
          <p:cNvSpPr/>
          <p:nvPr/>
        </p:nvSpPr>
        <p:spPr>
          <a:xfrm>
            <a:off x="4356506"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Immigrant and unaccompanied youth</a:t>
            </a:r>
            <a:endParaRPr lang="en-US" sz="1500" dirty="0"/>
          </a:p>
        </p:txBody>
      </p:sp>
      <p:sp>
        <p:nvSpPr>
          <p:cNvPr id="13" name="Text 9"/>
          <p:cNvSpPr txBox="1"/>
          <p:nvPr/>
        </p:nvSpPr>
        <p:spPr>
          <a:xfrm>
            <a:off x="4630826" y="2615184"/>
            <a:ext cx="293004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Separation from parents, dangerous journeys, immigration court, language isolation, and pressure to work or send money home.</a:t>
            </a:r>
            <a:endParaRPr lang="en-US" sz="1200" dirty="0"/>
          </a:p>
        </p:txBody>
      </p:sp>
      <p:sp>
        <p:nvSpPr>
          <p:cNvPr id="14" name="Shape 10"/>
          <p:cNvSpPr/>
          <p:nvPr/>
        </p:nvSpPr>
        <p:spPr>
          <a:xfrm>
            <a:off x="8146085" y="1536192"/>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Youth who have been abused</a:t>
            </a:r>
            <a:endParaRPr lang="en-US" sz="1500" dirty="0"/>
          </a:p>
        </p:txBody>
      </p:sp>
      <p:sp>
        <p:nvSpPr>
          <p:cNvPr id="18" name="Text 13"/>
          <p:cNvSpPr txBox="1"/>
          <p:nvPr/>
        </p:nvSpPr>
        <p:spPr>
          <a:xfrm>
            <a:off x="8420405" y="2615184"/>
            <a:ext cx="293004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Physical, sexual, and emotional abuse, neglect, and exposure to domestic violence are among the strongest predictors of later attempts.</a:t>
            </a:r>
            <a:endParaRPr lang="en-US" sz="1200" dirty="0"/>
          </a:p>
        </p:txBody>
      </p:sp>
      <p:sp>
        <p:nvSpPr>
          <p:cNvPr id="19" name="Shape 14"/>
          <p:cNvSpPr/>
          <p:nvPr/>
        </p:nvSpPr>
        <p:spPr>
          <a:xfrm>
            <a:off x="566928" y="3995928"/>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841248" y="4270248"/>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79505" y="4408505"/>
            <a:ext cx="235549" cy="235549"/>
          </a:xfrm>
          <a:prstGeom prst="rect">
            <a:avLst/>
          </a:prstGeom>
        </p:spPr>
      </p:pic>
      <p:sp>
        <p:nvSpPr>
          <p:cNvPr id="22" name="Text 16"/>
          <p:cNvSpPr txBox="1"/>
          <p:nvPr/>
        </p:nvSpPr>
        <p:spPr>
          <a:xfrm>
            <a:off x="1517904"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Youth who are bullied</a:t>
            </a:r>
            <a:endParaRPr lang="en-US" sz="1500" dirty="0"/>
          </a:p>
        </p:txBody>
      </p:sp>
      <p:sp>
        <p:nvSpPr>
          <p:cNvPr id="23" name="Text 17"/>
          <p:cNvSpPr txBox="1"/>
          <p:nvPr/>
        </p:nvSpPr>
        <p:spPr>
          <a:xfrm>
            <a:off x="841248" y="5074920"/>
            <a:ext cx="293004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Nineteen percent of students were bullied at school and 16% electronically in 2023. Being both bullied and bullying others carries the highest risk.</a:t>
            </a:r>
            <a:endParaRPr lang="en-US" sz="1200" dirty="0"/>
          </a:p>
        </p:txBody>
      </p:sp>
      <p:sp>
        <p:nvSpPr>
          <p:cNvPr id="24" name="Shape 18"/>
          <p:cNvSpPr/>
          <p:nvPr/>
        </p:nvSpPr>
        <p:spPr>
          <a:xfrm>
            <a:off x="4356506" y="3995928"/>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5" name="Shape 19"/>
          <p:cNvSpPr/>
          <p:nvPr/>
        </p:nvSpPr>
        <p:spPr>
          <a:xfrm>
            <a:off x="4630826" y="4270248"/>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769084" y="4408505"/>
            <a:ext cx="235549" cy="235549"/>
          </a:xfrm>
          <a:prstGeom prst="rect">
            <a:avLst/>
          </a:prstGeom>
        </p:spPr>
      </p:pic>
      <p:sp>
        <p:nvSpPr>
          <p:cNvPr id="27" name="Text 20"/>
          <p:cNvSpPr txBox="1"/>
          <p:nvPr/>
        </p:nvSpPr>
        <p:spPr>
          <a:xfrm>
            <a:off x="5307482"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Youth with prior attempts or loss</a:t>
            </a:r>
            <a:endParaRPr lang="en-US" sz="1500" dirty="0"/>
          </a:p>
        </p:txBody>
      </p:sp>
      <p:sp>
        <p:nvSpPr>
          <p:cNvPr id="28" name="Text 21"/>
          <p:cNvSpPr txBox="1"/>
          <p:nvPr/>
        </p:nvSpPr>
        <p:spPr>
          <a:xfrm>
            <a:off x="4630826" y="5074920"/>
            <a:ext cx="293004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A previous attempt is the single strongest predictor. So is losing a family member, peer, or admired figure to suicide.</a:t>
            </a:r>
            <a:endParaRPr lang="en-US" sz="1200" dirty="0"/>
          </a:p>
        </p:txBody>
      </p:sp>
      <p:sp>
        <p:nvSpPr>
          <p:cNvPr id="29" name="Shape 22"/>
          <p:cNvSpPr/>
          <p:nvPr/>
        </p:nvSpPr>
        <p:spPr>
          <a:xfrm>
            <a:off x="8146085" y="3995928"/>
            <a:ext cx="3478682" cy="2148840"/>
          </a:xfrm>
          <a:prstGeom prst="roundRect">
            <a:avLst>
              <a:gd name="adj" fmla="val 5106"/>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30" name="Shape 23"/>
          <p:cNvSpPr/>
          <p:nvPr/>
        </p:nvSpPr>
        <p:spPr>
          <a:xfrm>
            <a:off x="8420405" y="4270248"/>
            <a:ext cx="512064" cy="512064"/>
          </a:xfrm>
          <a:prstGeom prst="ellipse">
            <a:avLst/>
          </a:prstGeom>
          <a:solidFill>
            <a:srgbClr val="0D5C63"/>
          </a:solidFill>
          <a:ln w="12700">
            <a:solidFill>
              <a:srgbClr val="0D5C63"/>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558662" y="4408505"/>
            <a:ext cx="235549" cy="235549"/>
          </a:xfrm>
          <a:prstGeom prst="rect">
            <a:avLst/>
          </a:prstGeom>
        </p:spPr>
      </p:pic>
      <p:sp>
        <p:nvSpPr>
          <p:cNvPr id="32" name="Text 24"/>
          <p:cNvSpPr txBox="1"/>
          <p:nvPr/>
        </p:nvSpPr>
        <p:spPr>
          <a:xfrm>
            <a:off x="9097061" y="4251960"/>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Youth in transition</a:t>
            </a:r>
            <a:endParaRPr lang="en-US" sz="1500" dirty="0"/>
          </a:p>
        </p:txBody>
      </p:sp>
      <p:sp>
        <p:nvSpPr>
          <p:cNvPr id="33" name="Text 25"/>
          <p:cNvSpPr txBox="1"/>
          <p:nvPr/>
        </p:nvSpPr>
        <p:spPr>
          <a:xfrm>
            <a:off x="8420405" y="5074920"/>
            <a:ext cx="2930042" cy="960120"/>
          </a:xfrm>
          <a:prstGeom prst="rect">
            <a:avLst/>
          </a:prstGeom>
          <a:noFill/>
          <a:ln/>
        </p:spPr>
        <p:txBody>
          <a:bodyPr wrap="square" lIns="0" tIns="0" rIns="0" bIns="0" rtlCol="0" anchor="t"/>
          <a:lstStyle/>
          <a:p>
            <a:pPr marL="0" indent="0">
              <a:lnSpc>
                <a:spcPct val="105000"/>
              </a:lnSpc>
              <a:buNone/>
            </a:pPr>
            <a:r>
              <a:rPr lang="en-US" sz="1200" dirty="0">
                <a:solidFill>
                  <a:srgbClr val="1A2B33"/>
                </a:solidFill>
                <a:latin typeface="Calibri" pitchFamily="34" charset="0"/>
                <a:ea typeface="Calibri" pitchFamily="34" charset="-122"/>
                <a:cs typeface="Calibri" pitchFamily="34" charset="-120"/>
              </a:rPr>
              <a:t>Discharge from a hospital or placement, a first week at a new school, aging out, and returning home after separation are all high-risk windows.</a:t>
            </a:r>
            <a:endParaRPr lang="en-US" sz="1200" dirty="0"/>
          </a:p>
        </p:txBody>
      </p:sp>
      <p:sp>
        <p:nvSpPr>
          <p:cNvPr id="34"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35"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Four beliefs that stop adults from asking</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Each one, addressed directly</a:t>
            </a:r>
            <a:endParaRPr lang="en-US" sz="1400" dirty="0"/>
          </a:p>
        </p:txBody>
      </p:sp>
      <p:sp>
        <p:nvSpPr>
          <p:cNvPr id="4" name="Shape 2"/>
          <p:cNvSpPr/>
          <p:nvPr/>
        </p:nvSpPr>
        <p:spPr>
          <a:xfrm>
            <a:off x="566928" y="1536192"/>
            <a:ext cx="5346040" cy="3993642"/>
          </a:xfrm>
          <a:prstGeom prst="roundRect">
            <a:avLst>
              <a:gd name="adj" fmla="val 2748"/>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The myth</a:t>
            </a:r>
            <a:endParaRPr lang="en-US" sz="1800" dirty="0"/>
          </a:p>
        </p:txBody>
      </p:sp>
      <p:sp>
        <p:nvSpPr>
          <p:cNvPr id="8" name="Text 5"/>
          <p:cNvSpPr txBox="1"/>
          <p:nvPr/>
        </p:nvSpPr>
        <p:spPr>
          <a:xfrm>
            <a:off x="877824" y="2505456"/>
            <a:ext cx="4724248" cy="2896362"/>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"If I ask about suicide, I might put the idea in their head."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"People who talk about it are just seeking attention."</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"If someone is determined, nothing can stop them."</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"They seem better this week, so the crisis has passed."</a:t>
            </a:r>
            <a:endParaRPr lang="en-US" sz="1350" dirty="0"/>
          </a:p>
        </p:txBody>
      </p:sp>
      <p:sp>
        <p:nvSpPr>
          <p:cNvPr id="9" name="Shape 6"/>
          <p:cNvSpPr/>
          <p:nvPr/>
        </p:nvSpPr>
        <p:spPr>
          <a:xfrm>
            <a:off x="6278728" y="1536192"/>
            <a:ext cx="5346040" cy="3993642"/>
          </a:xfrm>
          <a:prstGeom prst="roundRect">
            <a:avLst>
              <a:gd name="adj" fmla="val 2748"/>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What is actually true</a:t>
            </a:r>
            <a:endParaRPr lang="en-US" sz="1800" dirty="0"/>
          </a:p>
        </p:txBody>
      </p:sp>
      <p:sp>
        <p:nvSpPr>
          <p:cNvPr id="13" name="Text 9"/>
          <p:cNvSpPr txBox="1"/>
          <p:nvPr/>
        </p:nvSpPr>
        <p:spPr>
          <a:xfrm>
            <a:off x="6589624" y="2505456"/>
            <a:ext cx="4724248" cy="2896362"/>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Asking directly does not create risk. It lowers distress and it is often the first honest conversation the youth has had.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Most people who die by suicide gave some warning. Talking about it is the warning — treat it as information, not manipulation.</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Suicidal crises are usually time-limited and highly ambivalent. Time, distance from means, and one caring adult change outcomes.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Sudden calm can follow a decision. Improvement is a reason to stay close, not a reason to stand down.</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2</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Recognizing risk</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Risk factors, warning signs, and the protective factors we can build</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Risk factors: the standing conditions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These raise baseline risk over months and years. They tell you who to watch closely.</a:t>
            </a:r>
            <a:endParaRPr lang="en-US" sz="1400" dirty="0"/>
          </a:p>
        </p:txBody>
      </p:sp>
      <p:sp>
        <p:nvSpPr>
          <p:cNvPr id="4" name="Text 2"/>
          <p:cNvSpPr txBox="1"/>
          <p:nvPr/>
        </p:nvSpPr>
        <p:spPr>
          <a:xfrm>
            <a:off x="566928" y="1536192"/>
            <a:ext cx="6413547" cy="4138422"/>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Individual: a previous attempt, depression or anxiety, substance use, impulsivity, chronic pain or illness, or a recent serious loss.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Family: mental illness or substance use in the home, a family history of suicide, harsh or absent parenting, or conflict over the youth's identity.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Relationships: bullying, dating violence, social isolation, a recent breakup, or public humiliation online.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Adversity: abuse, neglect, exposure to violence, housing instability, family separation, or contact with the justice system.</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Access: a firearm in the home, stockpiled medication, or unsupervised access to other lethal means.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Practical barriers: no mental health care nearby, no interpreter, no insurance, or a family who has learned that asking for help brings trouble.</a:t>
            </a:r>
            <a:endParaRPr lang="en-US" sz="1450" dirty="0"/>
          </a:p>
        </p:txBody>
      </p:sp>
      <p:sp>
        <p:nvSpPr>
          <p:cNvPr id="5" name="Shape 3"/>
          <p:cNvSpPr/>
          <p:nvPr/>
        </p:nvSpPr>
        <p:spPr>
          <a:xfrm>
            <a:off x="7364523" y="1536192"/>
            <a:ext cx="4260244" cy="2813812"/>
          </a:xfrm>
          <a:prstGeom prst="roundRect">
            <a:avLst>
              <a:gd name="adj" fmla="val 3900"/>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Risk factors vs. warning signs</a:t>
            </a:r>
            <a:endParaRPr lang="en-US" sz="1700" dirty="0"/>
          </a:p>
        </p:txBody>
      </p:sp>
      <p:sp>
        <p:nvSpPr>
          <p:cNvPr id="9" name="Text 6"/>
          <p:cNvSpPr txBox="1"/>
          <p:nvPr/>
        </p:nvSpPr>
        <p:spPr>
          <a:xfrm>
            <a:off x="7693707" y="2505456"/>
            <a:ext cx="3601876" cy="171653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Risk factors tell you who may be vulnerable over time.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Warning signs tell you something may be happening now.</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Act on warning signs immediately — do not wait to see whether enough risk factors are present.</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Warning signs: what to notice this week</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Look for change from the young person's own baseline, not a checklist score</a:t>
            </a:r>
            <a:endParaRPr lang="en-US" sz="1400" dirty="0"/>
          </a:p>
        </p:txBody>
      </p:sp>
      <p:sp>
        <p:nvSpPr>
          <p:cNvPr id="4" name="Shape 2"/>
          <p:cNvSpPr/>
          <p:nvPr/>
        </p:nvSpPr>
        <p:spPr>
          <a:xfrm>
            <a:off x="566928" y="1536192"/>
            <a:ext cx="347868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What they say</a:t>
            </a:r>
            <a:endParaRPr lang="en-US" sz="1500" dirty="0"/>
          </a:p>
        </p:txBody>
      </p:sp>
      <p:sp>
        <p:nvSpPr>
          <p:cNvPr id="8" name="Text 5"/>
          <p:cNvSpPr txBox="1"/>
          <p:nvPr/>
        </p:nvSpPr>
        <p:spPr>
          <a:xfrm>
            <a:off x="841248" y="2615184"/>
            <a:ext cx="2930042" cy="823976"/>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"I want to disappear." "Everyone would be better off." "I won't be here much longer." Talking about being a burden, being trapped, or having no reason to live. Take indirect statements as seriously as direct ones.</a:t>
            </a:r>
            <a:endParaRPr lang="en-US" sz="1000" dirty="0"/>
          </a:p>
        </p:txBody>
      </p:sp>
      <p:sp>
        <p:nvSpPr>
          <p:cNvPr id="9" name="Shape 6"/>
          <p:cNvSpPr/>
          <p:nvPr/>
        </p:nvSpPr>
        <p:spPr>
          <a:xfrm>
            <a:off x="4356506" y="1536192"/>
            <a:ext cx="347868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463082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69084" y="1948769"/>
            <a:ext cx="235549" cy="235549"/>
          </a:xfrm>
          <a:prstGeom prst="rect">
            <a:avLst/>
          </a:prstGeom>
        </p:spPr>
      </p:pic>
      <p:sp>
        <p:nvSpPr>
          <p:cNvPr id="12" name="Text 8"/>
          <p:cNvSpPr txBox="1"/>
          <p:nvPr/>
        </p:nvSpPr>
        <p:spPr>
          <a:xfrm>
            <a:off x="5307482"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What they do</a:t>
            </a:r>
            <a:endParaRPr lang="en-US" sz="1500" dirty="0"/>
          </a:p>
        </p:txBody>
      </p:sp>
      <p:sp>
        <p:nvSpPr>
          <p:cNvPr id="13" name="Text 9"/>
          <p:cNvSpPr txBox="1"/>
          <p:nvPr/>
        </p:nvSpPr>
        <p:spPr>
          <a:xfrm>
            <a:off x="4630826" y="2615184"/>
            <a:ext cx="2930042" cy="823976"/>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Giving away belongings, saying goodbye, searching for methods, writing a note, withdrawing from people and activities, sudden risk-taking, increased substance use, or changes in sleeping and eating.</a:t>
            </a:r>
            <a:endParaRPr lang="en-US" sz="1000" dirty="0"/>
          </a:p>
        </p:txBody>
      </p:sp>
      <p:sp>
        <p:nvSpPr>
          <p:cNvPr id="14" name="Shape 10"/>
          <p:cNvSpPr/>
          <p:nvPr/>
        </p:nvSpPr>
        <p:spPr>
          <a:xfrm>
            <a:off x="8146085" y="1536192"/>
            <a:ext cx="347868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20405"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58662" y="1948769"/>
            <a:ext cx="235549" cy="235549"/>
          </a:xfrm>
          <a:prstGeom prst="rect">
            <a:avLst/>
          </a:prstGeom>
        </p:spPr>
      </p:pic>
      <p:sp>
        <p:nvSpPr>
          <p:cNvPr id="17" name="Text 12"/>
          <p:cNvSpPr txBox="1"/>
          <p:nvPr/>
        </p:nvSpPr>
        <p:spPr>
          <a:xfrm>
            <a:off x="9097061" y="1792224"/>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How they seem</a:t>
            </a:r>
            <a:endParaRPr lang="en-US" sz="1500" dirty="0"/>
          </a:p>
        </p:txBody>
      </p:sp>
      <p:sp>
        <p:nvSpPr>
          <p:cNvPr id="18" name="Text 13"/>
          <p:cNvSpPr txBox="1"/>
          <p:nvPr/>
        </p:nvSpPr>
        <p:spPr>
          <a:xfrm>
            <a:off x="8420405" y="2615184"/>
            <a:ext cx="2930042" cy="823976"/>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Hopelessness, rage, shame, agitation, humiliation, or sudden calm after a period of despair. A flat "I'm fine" from a youth who was in visible pain last week is information.</a:t>
            </a:r>
            <a:endParaRPr lang="en-US" sz="1000" dirty="0"/>
          </a:p>
        </p:txBody>
      </p:sp>
      <p:sp>
        <p:nvSpPr>
          <p:cNvPr id="19" name="Shape 14"/>
          <p:cNvSpPr/>
          <p:nvPr/>
        </p:nvSpPr>
        <p:spPr>
          <a:xfrm>
            <a:off x="566928" y="3859784"/>
            <a:ext cx="347868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841248" y="413410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979505" y="4272361"/>
            <a:ext cx="235549" cy="235549"/>
          </a:xfrm>
          <a:prstGeom prst="rect">
            <a:avLst/>
          </a:prstGeom>
        </p:spPr>
      </p:pic>
      <p:sp>
        <p:nvSpPr>
          <p:cNvPr id="22" name="Text 16"/>
          <p:cNvSpPr txBox="1"/>
          <p:nvPr/>
        </p:nvSpPr>
        <p:spPr>
          <a:xfrm>
            <a:off x="1517904" y="411581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Act-now signals</a:t>
            </a:r>
            <a:endParaRPr lang="en-US" sz="1500" dirty="0"/>
          </a:p>
        </p:txBody>
      </p:sp>
      <p:sp>
        <p:nvSpPr>
          <p:cNvPr id="23" name="Text 17"/>
          <p:cNvSpPr txBox="1"/>
          <p:nvPr/>
        </p:nvSpPr>
        <p:spPr>
          <a:xfrm>
            <a:off x="841248" y="4938776"/>
            <a:ext cx="2930042" cy="823976"/>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A stated plan, a chosen time, access to means, a recent attempt, saying goodbye alongside giving things away, or intoxication plus hopelessness. Do not leave the youth alone.</a:t>
            </a:r>
            <a:endParaRPr lang="en-US" sz="1000" dirty="0"/>
          </a:p>
        </p:txBody>
      </p:sp>
      <p:sp>
        <p:nvSpPr>
          <p:cNvPr id="24" name="Shape 18"/>
          <p:cNvSpPr/>
          <p:nvPr/>
        </p:nvSpPr>
        <p:spPr>
          <a:xfrm>
            <a:off x="4356506" y="3859784"/>
            <a:ext cx="347868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25" name="Shape 19"/>
          <p:cNvSpPr/>
          <p:nvPr/>
        </p:nvSpPr>
        <p:spPr>
          <a:xfrm>
            <a:off x="4630826" y="413410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26" name="Image 4" descr="preencoded.png"/>
          <p:cNvPicPr>
            <a:picLocks noChangeAspect="1"/>
          </p:cNvPicPr>
          <p:nvPr/>
        </p:nvPicPr>
        <p:blipFill>
          <a:blip r:embed="rId7"/>
          <a:stretch>
            <a:fillRect/>
          </a:stretch>
        </p:blipFill>
        <p:spPr>
          <a:xfrm>
            <a:off x="4769084" y="4272361"/>
            <a:ext cx="235549" cy="235549"/>
          </a:xfrm>
          <a:prstGeom prst="rect">
            <a:avLst/>
          </a:prstGeom>
        </p:spPr>
      </p:pic>
      <p:sp>
        <p:nvSpPr>
          <p:cNvPr id="27" name="Text 20"/>
          <p:cNvSpPr txBox="1"/>
          <p:nvPr/>
        </p:nvSpPr>
        <p:spPr>
          <a:xfrm>
            <a:off x="5307482" y="411581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Signs in younger children</a:t>
            </a:r>
            <a:endParaRPr lang="en-US" sz="1500" dirty="0"/>
          </a:p>
        </p:txBody>
      </p:sp>
      <p:sp>
        <p:nvSpPr>
          <p:cNvPr id="28" name="Text 21"/>
          <p:cNvSpPr txBox="1"/>
          <p:nvPr/>
        </p:nvSpPr>
        <p:spPr>
          <a:xfrm>
            <a:off x="4630826" y="4938776"/>
            <a:ext cx="2930042" cy="823976"/>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Somatic complaints, regression, aggression, play or drawings about death or disappearing, and statements about wanting to be with someone who has died.</a:t>
            </a:r>
            <a:endParaRPr lang="en-US" sz="1000" dirty="0"/>
          </a:p>
        </p:txBody>
      </p:sp>
      <p:sp>
        <p:nvSpPr>
          <p:cNvPr id="29" name="Shape 22"/>
          <p:cNvSpPr/>
          <p:nvPr/>
        </p:nvSpPr>
        <p:spPr>
          <a:xfrm>
            <a:off x="8146085" y="3859784"/>
            <a:ext cx="3478682" cy="2012696"/>
          </a:xfrm>
          <a:prstGeom prst="roundRect">
            <a:avLst>
              <a:gd name="adj" fmla="val 5452"/>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30" name="Shape 23"/>
          <p:cNvSpPr/>
          <p:nvPr/>
        </p:nvSpPr>
        <p:spPr>
          <a:xfrm>
            <a:off x="8420405" y="413410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8558662" y="4272361"/>
            <a:ext cx="235549" cy="235549"/>
          </a:xfrm>
          <a:prstGeom prst="rect">
            <a:avLst/>
          </a:prstGeom>
        </p:spPr>
      </p:pic>
      <p:sp>
        <p:nvSpPr>
          <p:cNvPr id="32" name="Text 24"/>
          <p:cNvSpPr txBox="1"/>
          <p:nvPr/>
        </p:nvSpPr>
        <p:spPr>
          <a:xfrm>
            <a:off x="9097061" y="4115816"/>
            <a:ext cx="230825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Signs easy to miss</a:t>
            </a:r>
            <a:endParaRPr lang="en-US" sz="1500" dirty="0"/>
          </a:p>
        </p:txBody>
      </p:sp>
      <p:sp>
        <p:nvSpPr>
          <p:cNvPr id="33" name="Text 25"/>
          <p:cNvSpPr txBox="1"/>
          <p:nvPr/>
        </p:nvSpPr>
        <p:spPr>
          <a:xfrm>
            <a:off x="8420405" y="4938776"/>
            <a:ext cx="2930042" cy="823976"/>
          </a:xfrm>
          <a:prstGeom prst="rect">
            <a:avLst/>
          </a:prstGeom>
          <a:noFill/>
          <a:ln/>
        </p:spPr>
        <p:txBody>
          <a:bodyPr wrap="square" lIns="0" tIns="0" rIns="0" bIns="0" rtlCol="0" anchor="t"/>
          <a:lstStyle/>
          <a:p>
            <a:pPr marL="0" indent="0">
              <a:lnSpc>
                <a:spcPct val="105000"/>
              </a:lnSpc>
              <a:buNone/>
            </a:pPr>
            <a:r>
              <a:rPr lang="en-US" sz="1000" dirty="0">
                <a:solidFill>
                  <a:srgbClr val="1A2B33"/>
                </a:solidFill>
                <a:latin typeface="Calibri" pitchFamily="34" charset="0"/>
                <a:ea typeface="Calibri" pitchFamily="34" charset="-122"/>
                <a:cs typeface="Calibri" pitchFamily="34" charset="-120"/>
              </a:rPr>
              <a:t>Youth who mask well, youth who communicate in a second language, youth who have learned that honesty leads to hospitalization or removal, and the youth everyone calls "the strong one."</a:t>
            </a:r>
            <a:endParaRPr lang="en-US" sz="1000" dirty="0"/>
          </a:p>
        </p:txBody>
      </p:sp>
      <p:sp>
        <p:nvSpPr>
          <p:cNvPr id="34"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35"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Protective factors: what we can actually build</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Prevention is not only crisis response — most of it happens before any crisis</a:t>
            </a:r>
            <a:endParaRPr lang="en-US" sz="1400" dirty="0"/>
          </a:p>
        </p:txBody>
      </p:sp>
      <p:sp>
        <p:nvSpPr>
          <p:cNvPr id="4" name="Text 2"/>
          <p:cNvSpPr txBox="1"/>
          <p:nvPr/>
        </p:nvSpPr>
        <p:spPr>
          <a:xfrm>
            <a:off x="566928" y="1536192"/>
            <a:ext cx="6413547" cy="402894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One stable, trusted adult who notices and follows up. This is the most portable protection we can provide, and it is often us.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Connection to school, a team, a faith community, or a cultural group — somewhere the youth is expected and missed.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Reduced access to lethal means at home: locked and stored firearms, medication in a lockbox, alcohol secured.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Problem-solving and coping skills the youth has actually practiced, not just heard about.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Restricted access to means during high-risk windows, paired with a plan the youth helped write.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 family that knows what to do, has the numbers, and has been told that asking for help will not cost them their children.</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Continuity of care: the same worker, the same clinician, and a warm handoff whenever that has to change.</a:t>
            </a:r>
            <a:endParaRPr lang="en-US" sz="1450" dirty="0"/>
          </a:p>
        </p:txBody>
      </p:sp>
      <p:sp>
        <p:nvSpPr>
          <p:cNvPr id="5" name="Shape 3"/>
          <p:cNvSpPr/>
          <p:nvPr/>
        </p:nvSpPr>
        <p:spPr>
          <a:xfrm>
            <a:off x="7364523" y="1536192"/>
            <a:ext cx="4260244" cy="2294636"/>
          </a:xfrm>
          <a:prstGeom prst="roundRect">
            <a:avLst>
              <a:gd name="adj" fmla="val 4782"/>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The one-adult standard</a:t>
            </a:r>
            <a:endParaRPr lang="en-US" sz="1700" dirty="0"/>
          </a:p>
        </p:txBody>
      </p:sp>
      <p:sp>
        <p:nvSpPr>
          <p:cNvPr id="9" name="Text 6"/>
          <p:cNvSpPr txBox="1"/>
          <p:nvPr/>
        </p:nvSpPr>
        <p:spPr>
          <a:xfrm>
            <a:off x="7693707" y="2505456"/>
            <a:ext cx="3601876" cy="1197356"/>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For every youth on your caseload, answer: who is the one adult who would notice within 24 hours?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If the answer is no one, that is the intervention — before any other referral.</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3</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How to respond</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Ask · Listen · Secure · Connect</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Five things a helping adult does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You are not diagnosing or treating. You are keeping a young person alive and connected until help arrives.</a:t>
            </a:r>
            <a:endParaRPr lang="en-US" sz="1400" dirty="0"/>
          </a:p>
        </p:txBody>
      </p:sp>
      <p:sp>
        <p:nvSpPr>
          <p:cNvPr id="4" name="Shape 2"/>
          <p:cNvSpPr/>
          <p:nvPr/>
        </p:nvSpPr>
        <p:spPr>
          <a:xfrm>
            <a:off x="566928" y="1758950"/>
            <a:ext cx="11057839" cy="668020"/>
          </a:xfrm>
          <a:prstGeom prst="roundRect">
            <a:avLst>
              <a:gd name="adj" fmla="val 13688"/>
            </a:avLst>
          </a:prstGeom>
          <a:solidFill>
            <a:srgbClr val="EDF4F4"/>
          </a:solidFill>
          <a:ln w="12700">
            <a:solidFill>
              <a:srgbClr val="D8E2E4"/>
            </a:solidFill>
            <a:prstDash val="solid"/>
          </a:ln>
        </p:spPr>
        <p:txBody>
          <a:bodyPr/>
          <a:lstStyle/>
          <a:p>
            <a:endParaRPr lang="en-US"/>
          </a:p>
        </p:txBody>
      </p:sp>
      <p:sp>
        <p:nvSpPr>
          <p:cNvPr id="5" name="Shape 3"/>
          <p:cNvSpPr/>
          <p:nvPr/>
        </p:nvSpPr>
        <p:spPr>
          <a:xfrm>
            <a:off x="786384" y="1855216"/>
            <a:ext cx="475488" cy="475488"/>
          </a:xfrm>
          <a:prstGeom prst="ellipse">
            <a:avLst/>
          </a:prstGeom>
          <a:solidFill>
            <a:srgbClr val="0D5C63"/>
          </a:solidFill>
          <a:ln w="12700">
            <a:solidFill>
              <a:srgbClr val="0D5C63"/>
            </a:solidFill>
            <a:prstDash val="solid"/>
          </a:ln>
        </p:spPr>
        <p:txBody>
          <a:bodyPr/>
          <a:lstStyle/>
          <a:p>
            <a:endParaRPr lang="en-US"/>
          </a:p>
        </p:txBody>
      </p:sp>
      <p:sp>
        <p:nvSpPr>
          <p:cNvPr id="6" name="Text 4"/>
          <p:cNvSpPr txBox="1"/>
          <p:nvPr/>
        </p:nvSpPr>
        <p:spPr>
          <a:xfrm>
            <a:off x="786384" y="1855216"/>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499616" y="1804670"/>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ASK</a:t>
            </a:r>
            <a:endParaRPr lang="en-US" sz="1500" dirty="0"/>
          </a:p>
        </p:txBody>
      </p:sp>
      <p:sp>
        <p:nvSpPr>
          <p:cNvPr id="8" name="Text 6"/>
          <p:cNvSpPr txBox="1"/>
          <p:nvPr/>
        </p:nvSpPr>
        <p:spPr>
          <a:xfrm>
            <a:off x="4791456" y="1804670"/>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Ask directly, in plain words, whether they are thinking about suicide — and whether they have a plan, a time, and the means.</a:t>
            </a:r>
            <a:endParaRPr lang="en-US" sz="1250" dirty="0"/>
          </a:p>
        </p:txBody>
      </p:sp>
      <p:sp>
        <p:nvSpPr>
          <p:cNvPr id="9" name="Shape 7"/>
          <p:cNvSpPr/>
          <p:nvPr/>
        </p:nvSpPr>
        <p:spPr>
          <a:xfrm>
            <a:off x="566928" y="2628138"/>
            <a:ext cx="11057839" cy="668020"/>
          </a:xfrm>
          <a:prstGeom prst="roundRect">
            <a:avLst>
              <a:gd name="adj" fmla="val 13688"/>
            </a:avLst>
          </a:prstGeom>
          <a:solidFill>
            <a:srgbClr val="FFFFFF"/>
          </a:solidFill>
          <a:ln w="12700">
            <a:solidFill>
              <a:srgbClr val="D8E2E4"/>
            </a:solidFill>
            <a:prstDash val="solid"/>
          </a:ln>
        </p:spPr>
        <p:txBody>
          <a:bodyPr/>
          <a:lstStyle/>
          <a:p>
            <a:endParaRPr lang="en-US"/>
          </a:p>
        </p:txBody>
      </p:sp>
      <p:sp>
        <p:nvSpPr>
          <p:cNvPr id="10" name="Shape 8"/>
          <p:cNvSpPr/>
          <p:nvPr/>
        </p:nvSpPr>
        <p:spPr>
          <a:xfrm>
            <a:off x="786384" y="2724404"/>
            <a:ext cx="475488" cy="475488"/>
          </a:xfrm>
          <a:prstGeom prst="ellipse">
            <a:avLst/>
          </a:prstGeom>
          <a:solidFill>
            <a:srgbClr val="0D5C63"/>
          </a:solidFill>
          <a:ln w="12700">
            <a:solidFill>
              <a:srgbClr val="0D5C63"/>
            </a:solidFill>
            <a:prstDash val="solid"/>
          </a:ln>
        </p:spPr>
        <p:txBody>
          <a:bodyPr/>
          <a:lstStyle/>
          <a:p>
            <a:endParaRPr lang="en-US"/>
          </a:p>
        </p:txBody>
      </p:sp>
      <p:sp>
        <p:nvSpPr>
          <p:cNvPr id="11" name="Text 9"/>
          <p:cNvSpPr txBox="1"/>
          <p:nvPr/>
        </p:nvSpPr>
        <p:spPr>
          <a:xfrm>
            <a:off x="786384" y="2724404"/>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499616" y="2673858"/>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LISTEN</a:t>
            </a:r>
            <a:endParaRPr lang="en-US" sz="1500" dirty="0"/>
          </a:p>
        </p:txBody>
      </p:sp>
      <p:sp>
        <p:nvSpPr>
          <p:cNvPr id="13" name="Text 11"/>
          <p:cNvSpPr txBox="1"/>
          <p:nvPr/>
        </p:nvSpPr>
        <p:spPr>
          <a:xfrm>
            <a:off x="4791456" y="2673858"/>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Stay calm, stay in the conversation, and let the reasons be spoken without correcting, arguing, or rushing to reassure.</a:t>
            </a:r>
            <a:endParaRPr lang="en-US" sz="1250" dirty="0"/>
          </a:p>
        </p:txBody>
      </p:sp>
      <p:sp>
        <p:nvSpPr>
          <p:cNvPr id="14" name="Shape 12"/>
          <p:cNvSpPr/>
          <p:nvPr/>
        </p:nvSpPr>
        <p:spPr>
          <a:xfrm>
            <a:off x="566928" y="3497326"/>
            <a:ext cx="11057839" cy="668020"/>
          </a:xfrm>
          <a:prstGeom prst="roundRect">
            <a:avLst>
              <a:gd name="adj" fmla="val 13688"/>
            </a:avLst>
          </a:prstGeom>
          <a:solidFill>
            <a:srgbClr val="EDF4F4"/>
          </a:solidFill>
          <a:ln w="12700">
            <a:solidFill>
              <a:srgbClr val="D8E2E4"/>
            </a:solidFill>
            <a:prstDash val="solid"/>
          </a:ln>
        </p:spPr>
        <p:txBody>
          <a:bodyPr/>
          <a:lstStyle/>
          <a:p>
            <a:endParaRPr lang="en-US"/>
          </a:p>
        </p:txBody>
      </p:sp>
      <p:sp>
        <p:nvSpPr>
          <p:cNvPr id="15" name="Shape 13"/>
          <p:cNvSpPr/>
          <p:nvPr/>
        </p:nvSpPr>
        <p:spPr>
          <a:xfrm>
            <a:off x="786384" y="3593592"/>
            <a:ext cx="475488" cy="475488"/>
          </a:xfrm>
          <a:prstGeom prst="ellipse">
            <a:avLst/>
          </a:prstGeom>
          <a:solidFill>
            <a:srgbClr val="0D5C63"/>
          </a:solidFill>
          <a:ln w="12700">
            <a:solidFill>
              <a:srgbClr val="0D5C63"/>
            </a:solidFill>
            <a:prstDash val="solid"/>
          </a:ln>
        </p:spPr>
        <p:txBody>
          <a:bodyPr/>
          <a:lstStyle/>
          <a:p>
            <a:endParaRPr lang="en-US"/>
          </a:p>
        </p:txBody>
      </p:sp>
      <p:sp>
        <p:nvSpPr>
          <p:cNvPr id="16" name="Text 14"/>
          <p:cNvSpPr txBox="1"/>
          <p:nvPr/>
        </p:nvSpPr>
        <p:spPr>
          <a:xfrm>
            <a:off x="786384" y="3593592"/>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499616" y="3543046"/>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SECURE</a:t>
            </a:r>
            <a:endParaRPr lang="en-US" sz="1500" dirty="0"/>
          </a:p>
        </p:txBody>
      </p:sp>
      <p:sp>
        <p:nvSpPr>
          <p:cNvPr id="18" name="Text 16"/>
          <p:cNvSpPr txBox="1"/>
          <p:nvPr/>
        </p:nvSpPr>
        <p:spPr>
          <a:xfrm>
            <a:off x="4791456" y="3543046"/>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Reduce access to lethal means today, with the caregiver, and do not leave a youth at acute risk alone.</a:t>
            </a:r>
            <a:endParaRPr lang="en-US" sz="1250" dirty="0"/>
          </a:p>
        </p:txBody>
      </p:sp>
      <p:sp>
        <p:nvSpPr>
          <p:cNvPr id="19" name="Shape 17"/>
          <p:cNvSpPr/>
          <p:nvPr/>
        </p:nvSpPr>
        <p:spPr>
          <a:xfrm>
            <a:off x="566928" y="4366514"/>
            <a:ext cx="11057839" cy="668020"/>
          </a:xfrm>
          <a:prstGeom prst="roundRect">
            <a:avLst>
              <a:gd name="adj" fmla="val 13688"/>
            </a:avLst>
          </a:prstGeom>
          <a:solidFill>
            <a:srgbClr val="FFFFFF"/>
          </a:solidFill>
          <a:ln w="12700">
            <a:solidFill>
              <a:srgbClr val="D8E2E4"/>
            </a:solidFill>
            <a:prstDash val="solid"/>
          </a:ln>
        </p:spPr>
        <p:txBody>
          <a:bodyPr/>
          <a:lstStyle/>
          <a:p>
            <a:endParaRPr lang="en-US"/>
          </a:p>
        </p:txBody>
      </p:sp>
      <p:sp>
        <p:nvSpPr>
          <p:cNvPr id="20" name="Shape 18"/>
          <p:cNvSpPr/>
          <p:nvPr/>
        </p:nvSpPr>
        <p:spPr>
          <a:xfrm>
            <a:off x="786384" y="4462780"/>
            <a:ext cx="475488" cy="475488"/>
          </a:xfrm>
          <a:prstGeom prst="ellipse">
            <a:avLst/>
          </a:prstGeom>
          <a:solidFill>
            <a:srgbClr val="0D5C63"/>
          </a:solidFill>
          <a:ln w="12700">
            <a:solidFill>
              <a:srgbClr val="0D5C63"/>
            </a:solidFill>
            <a:prstDash val="solid"/>
          </a:ln>
        </p:spPr>
        <p:txBody>
          <a:bodyPr/>
          <a:lstStyle/>
          <a:p>
            <a:endParaRPr lang="en-US"/>
          </a:p>
        </p:txBody>
      </p:sp>
      <p:sp>
        <p:nvSpPr>
          <p:cNvPr id="21" name="Text 19"/>
          <p:cNvSpPr txBox="1"/>
          <p:nvPr/>
        </p:nvSpPr>
        <p:spPr>
          <a:xfrm>
            <a:off x="786384" y="4462780"/>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499616" y="4412234"/>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CONNECT</a:t>
            </a:r>
            <a:endParaRPr lang="en-US" sz="1500" dirty="0"/>
          </a:p>
        </p:txBody>
      </p:sp>
      <p:sp>
        <p:nvSpPr>
          <p:cNvPr id="23" name="Text 21"/>
          <p:cNvSpPr txBox="1"/>
          <p:nvPr/>
        </p:nvSpPr>
        <p:spPr>
          <a:xfrm>
            <a:off x="4791456" y="4412234"/>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Bring in 988, mobile crisis, the clinician, or emergency care — and stay with the youth through the handoff.</a:t>
            </a:r>
            <a:endParaRPr lang="en-US" sz="1250" dirty="0"/>
          </a:p>
        </p:txBody>
      </p:sp>
      <p:sp>
        <p:nvSpPr>
          <p:cNvPr id="24" name="Shape 22"/>
          <p:cNvSpPr/>
          <p:nvPr/>
        </p:nvSpPr>
        <p:spPr>
          <a:xfrm>
            <a:off x="566928" y="5235702"/>
            <a:ext cx="11057839" cy="668020"/>
          </a:xfrm>
          <a:prstGeom prst="roundRect">
            <a:avLst>
              <a:gd name="adj" fmla="val 13688"/>
            </a:avLst>
          </a:prstGeom>
          <a:solidFill>
            <a:srgbClr val="EDF4F4"/>
          </a:solidFill>
          <a:ln w="12700">
            <a:solidFill>
              <a:srgbClr val="D8E2E4"/>
            </a:solidFill>
            <a:prstDash val="solid"/>
          </a:ln>
        </p:spPr>
        <p:txBody>
          <a:bodyPr/>
          <a:lstStyle/>
          <a:p>
            <a:endParaRPr lang="en-US"/>
          </a:p>
        </p:txBody>
      </p:sp>
      <p:sp>
        <p:nvSpPr>
          <p:cNvPr id="25" name="Shape 23"/>
          <p:cNvSpPr/>
          <p:nvPr/>
        </p:nvSpPr>
        <p:spPr>
          <a:xfrm>
            <a:off x="786384" y="5331968"/>
            <a:ext cx="475488" cy="475488"/>
          </a:xfrm>
          <a:prstGeom prst="ellipse">
            <a:avLst/>
          </a:prstGeom>
          <a:solidFill>
            <a:srgbClr val="0D5C63"/>
          </a:solidFill>
          <a:ln w="12700">
            <a:solidFill>
              <a:srgbClr val="0D5C63"/>
            </a:solidFill>
            <a:prstDash val="solid"/>
          </a:ln>
        </p:spPr>
        <p:txBody>
          <a:bodyPr/>
          <a:lstStyle/>
          <a:p>
            <a:endParaRPr lang="en-US"/>
          </a:p>
        </p:txBody>
      </p:sp>
      <p:sp>
        <p:nvSpPr>
          <p:cNvPr id="26" name="Text 24"/>
          <p:cNvSpPr txBox="1"/>
          <p:nvPr/>
        </p:nvSpPr>
        <p:spPr>
          <a:xfrm>
            <a:off x="786384" y="5331968"/>
            <a:ext cx="475488" cy="47548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499616" y="5281422"/>
            <a:ext cx="3108960" cy="57658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FOLLOW UP</a:t>
            </a:r>
            <a:endParaRPr lang="en-US" sz="1500" dirty="0"/>
          </a:p>
        </p:txBody>
      </p:sp>
      <p:sp>
        <p:nvSpPr>
          <p:cNvPr id="28" name="Text 26"/>
          <p:cNvSpPr txBox="1"/>
          <p:nvPr/>
        </p:nvSpPr>
        <p:spPr>
          <a:xfrm>
            <a:off x="4791456" y="5281422"/>
            <a:ext cx="6558991" cy="576580"/>
          </a:xfrm>
          <a:prstGeom prst="rect">
            <a:avLst/>
          </a:prstGeom>
          <a:noFill/>
          <a:ln/>
        </p:spPr>
        <p:txBody>
          <a:bodyPr wrap="square" lIns="0" tIns="0" rIns="0" bIns="0" rtlCol="0" anchor="ctr"/>
          <a:lstStyle/>
          <a:p>
            <a:pPr marL="0" indent="0">
              <a:lnSpc>
                <a:spcPct val="105000"/>
              </a:lnSpc>
              <a:buNone/>
            </a:pPr>
            <a:r>
              <a:rPr lang="en-US" sz="1250" dirty="0">
                <a:solidFill>
                  <a:srgbClr val="1A2B33"/>
                </a:solidFill>
                <a:latin typeface="Calibri" pitchFamily="34" charset="0"/>
                <a:ea typeface="Calibri" pitchFamily="34" charset="-122"/>
                <a:cs typeface="Calibri" pitchFamily="34" charset="-120"/>
              </a:rPr>
              <a:t>Make contact again within 24–48 hours, and again after that. Follow-up contact is itself an intervention.</a:t>
            </a:r>
            <a:endParaRPr lang="en-US" sz="1250" dirty="0"/>
          </a:p>
        </p:txBody>
      </p:sp>
      <p:sp>
        <p:nvSpPr>
          <p:cNvPr id="29" name="Text 2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30" name="Text 2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Asking the question out loud</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Use one of these sentences. Do not invent a gentler version in the moment.</a:t>
            </a:r>
            <a:endParaRPr lang="en-US" sz="1400" dirty="0"/>
          </a:p>
        </p:txBody>
      </p:sp>
      <p:sp>
        <p:nvSpPr>
          <p:cNvPr id="4" name="Text 2"/>
          <p:cNvSpPr txBox="1"/>
          <p:nvPr/>
        </p:nvSpPr>
        <p:spPr>
          <a:xfrm>
            <a:off x="566928" y="1536192"/>
            <a:ext cx="6413547" cy="3681730"/>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"Are you thinking about suicide?" — direct, unambiguous, and the version that gets the most honest answers.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"Sometimes when someone is carrying this much, they think about ending their life. Is that happening for you?"</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"You said you want to disappear. I want to make sure I understand — are you thinking about killing yourself?"</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If the answer is yes: "Thank you for telling me. Do you have a plan? Have you thought about when? Do you have what you would need?"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If the answer is no: "I'm glad. I'm going to keep checking in, because I care and because things change."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Avoid the phrases that soften it into nothing: "You're not thinking of doing anything silly, are you?" invites a no.</a:t>
            </a:r>
            <a:endParaRPr lang="en-US" sz="1450" dirty="0"/>
          </a:p>
        </p:txBody>
      </p:sp>
      <p:sp>
        <p:nvSpPr>
          <p:cNvPr id="5" name="Shape 3"/>
          <p:cNvSpPr/>
          <p:nvPr/>
        </p:nvSpPr>
        <p:spPr>
          <a:xfrm>
            <a:off x="7364523" y="1536192"/>
            <a:ext cx="4260244" cy="2404364"/>
          </a:xfrm>
          <a:prstGeom prst="roundRect">
            <a:avLst>
              <a:gd name="adj" fmla="val 4564"/>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Say it, then stop talking</a:t>
            </a:r>
            <a:endParaRPr lang="en-US" sz="1700" dirty="0"/>
          </a:p>
        </p:txBody>
      </p:sp>
      <p:sp>
        <p:nvSpPr>
          <p:cNvPr id="9" name="Text 6"/>
          <p:cNvSpPr txBox="1"/>
          <p:nvPr/>
        </p:nvSpPr>
        <p:spPr>
          <a:xfrm>
            <a:off x="7693707" y="2505456"/>
            <a:ext cx="3601876" cy="1307084"/>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Ask the question and let the silence sit.</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Most adults fill the pause and answer it for the youth.</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Count to five in your head before you say anything else.</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Once they say yes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What helps, and what closes the conversation</a:t>
            </a:r>
            <a:endParaRPr lang="en-US" sz="1400" dirty="0"/>
          </a:p>
        </p:txBody>
      </p:sp>
      <p:sp>
        <p:nvSpPr>
          <p:cNvPr id="4" name="Shape 2"/>
          <p:cNvSpPr/>
          <p:nvPr/>
        </p:nvSpPr>
        <p:spPr>
          <a:xfrm>
            <a:off x="566928" y="1536192"/>
            <a:ext cx="5346040" cy="4590288"/>
          </a:xfrm>
          <a:prstGeom prst="roundRect">
            <a:avLst>
              <a:gd name="adj" fmla="val 2390"/>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Shape 3"/>
          <p:cNvSpPr/>
          <p:nvPr/>
        </p:nvSpPr>
        <p:spPr>
          <a:xfrm>
            <a:off x="841248" y="1792224"/>
            <a:ext cx="548640" cy="548640"/>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89381" y="1940357"/>
            <a:ext cx="252374" cy="252374"/>
          </a:xfrm>
          <a:prstGeom prst="rect">
            <a:avLst/>
          </a:prstGeom>
        </p:spPr>
      </p:pic>
      <p:sp>
        <p:nvSpPr>
          <p:cNvPr id="7" name="Text 4"/>
          <p:cNvSpPr txBox="1"/>
          <p:nvPr/>
        </p:nvSpPr>
        <p:spPr>
          <a:xfrm>
            <a:off x="14996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Do</a:t>
            </a:r>
            <a:endParaRPr lang="en-US" sz="1800" dirty="0"/>
          </a:p>
        </p:txBody>
      </p:sp>
      <p:sp>
        <p:nvSpPr>
          <p:cNvPr id="8" name="Text 5"/>
          <p:cNvSpPr txBox="1"/>
          <p:nvPr/>
        </p:nvSpPr>
        <p:spPr>
          <a:xfrm>
            <a:off x="877824" y="2505456"/>
            <a:ext cx="4724248" cy="3493008"/>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Stay. Cancel what is next and stay in the room.</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Thank them for telling you, and say you are glad they did.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Ask about a plan, a time, and access to means.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Let them say why they want to die before you offer any reason to live.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Speak in short sentences and normal volume.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Say clearly what you will do next and who you will involve.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Bring in a caregiver or supervisor as your program requires, and tell the youth you are doing it.</a:t>
            </a:r>
            <a:endParaRPr lang="en-US" sz="1350" dirty="0"/>
          </a:p>
        </p:txBody>
      </p:sp>
      <p:sp>
        <p:nvSpPr>
          <p:cNvPr id="9" name="Shape 6"/>
          <p:cNvSpPr/>
          <p:nvPr/>
        </p:nvSpPr>
        <p:spPr>
          <a:xfrm>
            <a:off x="6278728" y="1536192"/>
            <a:ext cx="5346040" cy="4590288"/>
          </a:xfrm>
          <a:prstGeom prst="roundRect">
            <a:avLst>
              <a:gd name="adj" fmla="val 2390"/>
            </a:avLst>
          </a:prstGeom>
          <a:solidFill>
            <a:srgbClr val="FBEDEB"/>
          </a:solidFill>
          <a:ln w="12700">
            <a:solidFill>
              <a:srgbClr val="EFCFC9"/>
            </a:solidFill>
            <a:prstDash val="solid"/>
          </a:ln>
          <a:effectLst>
            <a:outerShdw blurRad="114300" dist="38100" dir="5400000" algn="bl" rotWithShape="0">
              <a:srgbClr val="0A2540">
                <a:alpha val="8000"/>
              </a:srgbClr>
            </a:outerShdw>
          </a:effectLst>
        </p:spPr>
        <p:txBody>
          <a:bodyPr/>
          <a:lstStyle/>
          <a:p>
            <a:endParaRPr lang="en-US"/>
          </a:p>
        </p:txBody>
      </p:sp>
      <p:sp>
        <p:nvSpPr>
          <p:cNvPr id="10" name="Shape 7"/>
          <p:cNvSpPr/>
          <p:nvPr/>
        </p:nvSpPr>
        <p:spPr>
          <a:xfrm>
            <a:off x="6553048" y="1792224"/>
            <a:ext cx="548640" cy="548640"/>
          </a:xfrm>
          <a:prstGeom prst="ellipse">
            <a:avLst/>
          </a:prstGeom>
          <a:solidFill>
            <a:srgbClr val="A2443C"/>
          </a:solidFill>
          <a:ln w="12700">
            <a:solidFill>
              <a:srgbClr val="A2443C"/>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701180" y="1940357"/>
            <a:ext cx="252374" cy="252374"/>
          </a:xfrm>
          <a:prstGeom prst="rect">
            <a:avLst/>
          </a:prstGeom>
        </p:spPr>
      </p:pic>
      <p:sp>
        <p:nvSpPr>
          <p:cNvPr id="12" name="Text 8"/>
          <p:cNvSpPr txBox="1"/>
          <p:nvPr/>
        </p:nvSpPr>
        <p:spPr>
          <a:xfrm>
            <a:off x="7211416" y="1792224"/>
            <a:ext cx="4139032" cy="548640"/>
          </a:xfrm>
          <a:prstGeom prst="rect">
            <a:avLst/>
          </a:prstGeom>
          <a:noFill/>
          <a:ln/>
        </p:spPr>
        <p:txBody>
          <a:bodyPr wrap="square" lIns="0" tIns="0" rIns="0" bIns="0" rtlCol="0" anchor="ctr"/>
          <a:lstStyle/>
          <a:p>
            <a:pPr marL="0" indent="0">
              <a:buNone/>
            </a:pPr>
            <a:r>
              <a:rPr lang="en-US" sz="1800" b="1" dirty="0">
                <a:solidFill>
                  <a:srgbClr val="0A2540"/>
                </a:solidFill>
                <a:latin typeface="Cambria" pitchFamily="34" charset="0"/>
                <a:ea typeface="Cambria" pitchFamily="34" charset="-122"/>
                <a:cs typeface="Cambria" pitchFamily="34" charset="-120"/>
              </a:rPr>
              <a:t>Don't</a:t>
            </a:r>
            <a:endParaRPr lang="en-US" sz="1800" dirty="0"/>
          </a:p>
        </p:txBody>
      </p:sp>
      <p:sp>
        <p:nvSpPr>
          <p:cNvPr id="13" name="Text 9"/>
          <p:cNvSpPr txBox="1"/>
          <p:nvPr/>
        </p:nvSpPr>
        <p:spPr>
          <a:xfrm>
            <a:off x="6589624" y="2505456"/>
            <a:ext cx="4724248" cy="3493008"/>
          </a:xfrm>
          <a:prstGeom prst="rect">
            <a:avLst/>
          </a:prstGeom>
          <a:noFill/>
          <a:ln/>
        </p:spPr>
        <p:txBody>
          <a:bodyPr wrap="square" lIns="0" tIns="0" rIns="0" bIns="0" rtlCol="0" anchor="t"/>
          <a:lstStyle/>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promise to keep it secret. Say instead: "I can't keep this between us, and here is exactly who I will tell."</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argue, debate, or list their blessings.</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minimize: "It's not that bad," "You have so much going for you."</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express shock, disgust, or blame — including with your face.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leave a youth at acute risk alone, even briefly, and don't send them home unaccompanied.</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make the conversation about your own experience.</a:t>
            </a:r>
            <a:endParaRPr lang="en-US" sz="1350" dirty="0"/>
          </a:p>
          <a:p>
            <a:pPr marL="177800" indent="-177800">
              <a:lnSpc>
                <a:spcPct val="106000"/>
              </a:lnSpc>
              <a:spcAft>
                <a:spcPts val="1000"/>
              </a:spcAft>
              <a:buSzPct val="100000"/>
              <a:buChar char="•"/>
            </a:pPr>
            <a:r>
              <a:rPr lang="en-US" sz="1350" dirty="0">
                <a:solidFill>
                  <a:srgbClr val="1A2B33"/>
                </a:solidFill>
                <a:latin typeface="Calibri" pitchFamily="34" charset="0"/>
                <a:ea typeface="Calibri" pitchFamily="34" charset="-122"/>
                <a:cs typeface="Calibri" pitchFamily="34" charset="-120"/>
              </a:rPr>
              <a:t>Don't stop at a referral slip. A phone number is not a connection.</a:t>
            </a:r>
            <a:endParaRPr lang="en-US" sz="1350" dirty="0"/>
          </a:p>
        </p:txBody>
      </p:sp>
      <p:sp>
        <p:nvSpPr>
          <p:cNvPr id="14" name="Text 10"/>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5" name="Text 11"/>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Reducing access to lethal means</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The single most effective thing a family can do in the next hour</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Suicidal crises are usually brief. Putting time and distance between a young person and the means is often what makes the difference.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Firearms: store unloaded and locked, with ammunition locked separately — or, during a high-risk period, stored outside the home with a relative, a neighbor, or law enforcement where that is permitted.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Medication: keep only what is needed, use a lockbox, and dispose of the rest at a pharmacy take-back. This includes over-the-counter pain relievers.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Also secure alcohol, sharps, cords and ropes, and car keys where relevant to what the youth has described.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Approach caregivers as partners, not suspects: "Kids in crisis act fast. Let's make the house safer for the next few weeks while we get help in place."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Make it concrete before you leave: who is locking what, where the key goes, and when you will confirm it was done.</a:t>
            </a:r>
            <a:endParaRPr lang="en-US" sz="1450" dirty="0"/>
          </a:p>
        </p:txBody>
      </p:sp>
      <p:sp>
        <p:nvSpPr>
          <p:cNvPr id="5" name="Shape 3"/>
          <p:cNvSpPr/>
          <p:nvPr/>
        </p:nvSpPr>
        <p:spPr>
          <a:xfrm>
            <a:off x="7364523" y="1536192"/>
            <a:ext cx="4260244" cy="2609088"/>
          </a:xfrm>
          <a:prstGeom prst="roundRect">
            <a:avLst>
              <a:gd name="adj" fmla="val 4206"/>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A script for a caregiver</a:t>
            </a:r>
            <a:endParaRPr lang="en-US" sz="1700" dirty="0"/>
          </a:p>
        </p:txBody>
      </p:sp>
      <p:sp>
        <p:nvSpPr>
          <p:cNvPr id="9" name="Text 6"/>
          <p:cNvSpPr txBox="1"/>
          <p:nvPr/>
        </p:nvSpPr>
        <p:spPr>
          <a:xfrm>
            <a:off x="7693707" y="2505456"/>
            <a:ext cx="3601876" cy="1511808"/>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"I'm not asking you to get rid of anything permanently."</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"I'm asking you to make it harder to reach for the next few weeks."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"Can we do the medicine cabinet together right now?"</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Connecting to help</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Know before the crisis which door you are opening</a:t>
            </a:r>
            <a:endParaRPr lang="en-US" sz="1400" dirty="0"/>
          </a:p>
        </p:txBody>
      </p:sp>
      <p:sp>
        <p:nvSpPr>
          <p:cNvPr id="4" name="Shape 2"/>
          <p:cNvSpPr/>
          <p:nvPr/>
        </p:nvSpPr>
        <p:spPr>
          <a:xfrm>
            <a:off x="566928" y="1536192"/>
            <a:ext cx="537347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988 Suicide &amp; Crisis Lifeline</a:t>
            </a:r>
            <a:endParaRPr lang="en-US" sz="1500" dirty="0"/>
          </a:p>
        </p:txBody>
      </p:sp>
      <p:sp>
        <p:nvSpPr>
          <p:cNvPr id="8" name="Text 5"/>
          <p:cNvSpPr txBox="1"/>
          <p:nvPr/>
        </p:nvSpPr>
        <p:spPr>
          <a:xfrm>
            <a:off x="841248" y="2615184"/>
            <a:ext cx="482483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Call or text 988, or chat at 988lifeline.org. Free, confidential, 24/7. Press 1 for the Veterans Crisis Line, press 2 for Spanish (Spanish text and chat are also available), and accessibility services are available for Deaf and hard-of-hearing callers. Counselors will introduce themselves, ask about safety, listen, and connect to local resources.</a:t>
            </a:r>
            <a:endParaRPr lang="en-US" sz="1050" dirty="0"/>
          </a:p>
        </p:txBody>
      </p:sp>
      <p:sp>
        <p:nvSpPr>
          <p:cNvPr id="9" name="Shape 6"/>
          <p:cNvSpPr/>
          <p:nvPr/>
        </p:nvSpPr>
        <p:spPr>
          <a:xfrm>
            <a:off x="6251296" y="1536192"/>
            <a:ext cx="5373472" cy="2052066"/>
          </a:xfrm>
          <a:prstGeom prst="roundRect">
            <a:avLst>
              <a:gd name="adj" fmla="val 5347"/>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6525616" y="1810512"/>
            <a:ext cx="512064" cy="512064"/>
          </a:xfrm>
          <a:prstGeom prst="ellipse">
            <a:avLst/>
          </a:prstGeom>
          <a:solidFill>
            <a:srgbClr val="E8A33D"/>
          </a:solidFill>
          <a:ln w="12700">
            <a:solidFill>
              <a:srgbClr val="E8A33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63873" y="1948769"/>
            <a:ext cx="235549" cy="235549"/>
          </a:xfrm>
          <a:prstGeom prst="rect">
            <a:avLst/>
          </a:prstGeom>
        </p:spPr>
      </p:pic>
      <p:sp>
        <p:nvSpPr>
          <p:cNvPr id="12" name="Text 8"/>
          <p:cNvSpPr txBox="1"/>
          <p:nvPr/>
        </p:nvSpPr>
        <p:spPr>
          <a:xfrm>
            <a:off x="7202272"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Local mobile crisis team</a:t>
            </a:r>
            <a:endParaRPr lang="en-US" sz="1500" dirty="0"/>
          </a:p>
        </p:txBody>
      </p:sp>
      <p:sp>
        <p:nvSpPr>
          <p:cNvPr id="13" name="Text 9"/>
          <p:cNvSpPr txBox="1"/>
          <p:nvPr/>
        </p:nvSpPr>
        <p:spPr>
          <a:xfrm>
            <a:off x="6525616" y="2615184"/>
            <a:ext cx="482483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Many states dispatch a trained team to the home or school instead of police. Look up your county's number, write it on the wall next to the phone, and call it once to learn what it actually does before you need it.</a:t>
            </a:r>
            <a:endParaRPr lang="en-US" sz="1050" dirty="0"/>
          </a:p>
        </p:txBody>
      </p:sp>
      <p:sp>
        <p:nvSpPr>
          <p:cNvPr id="14" name="Shape 10"/>
          <p:cNvSpPr/>
          <p:nvPr/>
        </p:nvSpPr>
        <p:spPr>
          <a:xfrm>
            <a:off x="566928" y="3899154"/>
            <a:ext cx="5373472" cy="2052066"/>
          </a:xfrm>
          <a:prstGeom prst="roundRect">
            <a:avLst>
              <a:gd name="adj" fmla="val 53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1248" y="4173474"/>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9505" y="4311731"/>
            <a:ext cx="235549" cy="235549"/>
          </a:xfrm>
          <a:prstGeom prst="rect">
            <a:avLst/>
          </a:prstGeom>
        </p:spPr>
      </p:pic>
      <p:sp>
        <p:nvSpPr>
          <p:cNvPr id="17" name="Text 12"/>
          <p:cNvSpPr txBox="1"/>
          <p:nvPr/>
        </p:nvSpPr>
        <p:spPr>
          <a:xfrm>
            <a:off x="1517904" y="415518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Emergency care</a:t>
            </a:r>
            <a:endParaRPr lang="en-US" sz="1500" dirty="0"/>
          </a:p>
        </p:txBody>
      </p:sp>
      <p:sp>
        <p:nvSpPr>
          <p:cNvPr id="18" name="Text 13"/>
          <p:cNvSpPr txBox="1"/>
          <p:nvPr/>
        </p:nvSpPr>
        <p:spPr>
          <a:xfrm>
            <a:off x="841248" y="4978146"/>
            <a:ext cx="482483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Use the emergency department or 911 when there is an injury, an attempt in progress, or immediate danger you cannot manage. Say the words "mental health crisis" and describe what you see, not what you conclude.</a:t>
            </a:r>
            <a:endParaRPr lang="en-US" sz="1050" dirty="0"/>
          </a:p>
        </p:txBody>
      </p:sp>
      <p:sp>
        <p:nvSpPr>
          <p:cNvPr id="19" name="Shape 14"/>
          <p:cNvSpPr/>
          <p:nvPr/>
        </p:nvSpPr>
        <p:spPr>
          <a:xfrm>
            <a:off x="6251296" y="3899154"/>
            <a:ext cx="5373472" cy="2052066"/>
          </a:xfrm>
          <a:prstGeom prst="roundRect">
            <a:avLst>
              <a:gd name="adj" fmla="val 5347"/>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6525616" y="417347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63873" y="4311731"/>
            <a:ext cx="235549" cy="235549"/>
          </a:xfrm>
          <a:prstGeom prst="rect">
            <a:avLst/>
          </a:prstGeom>
        </p:spPr>
      </p:pic>
      <p:sp>
        <p:nvSpPr>
          <p:cNvPr id="22" name="Text 16"/>
          <p:cNvSpPr txBox="1"/>
          <p:nvPr/>
        </p:nvSpPr>
        <p:spPr>
          <a:xfrm>
            <a:off x="7202272" y="415518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The youth's own team</a:t>
            </a:r>
            <a:endParaRPr lang="en-US" sz="1500" dirty="0"/>
          </a:p>
        </p:txBody>
      </p:sp>
      <p:sp>
        <p:nvSpPr>
          <p:cNvPr id="23" name="Text 17"/>
          <p:cNvSpPr txBox="1"/>
          <p:nvPr/>
        </p:nvSpPr>
        <p:spPr>
          <a:xfrm>
            <a:off x="6525616" y="4978146"/>
            <a:ext cx="4824832" cy="863346"/>
          </a:xfrm>
          <a:prstGeom prst="rect">
            <a:avLst/>
          </a:prstGeom>
          <a:noFill/>
          <a:ln/>
        </p:spPr>
        <p:txBody>
          <a:bodyPr wrap="square" lIns="0" tIns="0" rIns="0" bIns="0" rtlCol="0" anchor="t"/>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The therapist, prescriber, school counselor, primary care provider, and the caregiver. Warm handoff means you make the call together, with the youth in the room, and you confirm the next appointment before you end the conversation.</a:t>
            </a:r>
            <a:endParaRPr lang="en-US" sz="1050" dirty="0"/>
          </a:p>
        </p:txBody>
      </p:sp>
      <p:sp>
        <p:nvSpPr>
          <p:cNvPr id="24" name="Text 18"/>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25" name="Text 19"/>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11057839" cy="5815584"/>
          </a:xfrm>
          <a:prstGeom prst="roundRect">
            <a:avLst>
              <a:gd name="adj" fmla="val 2201"/>
            </a:avLst>
          </a:prstGeom>
          <a:solidFill>
            <a:srgbClr val="FDF3E3"/>
          </a:solidFill>
          <a:ln w="12700">
            <a:solidFill>
              <a:srgbClr val="F0CE96"/>
            </a:solidFill>
            <a:prstDash val="solid"/>
          </a:ln>
          <a:effectLst>
            <a:outerShdw blurRad="127000" dist="38100" dir="5400000" algn="bl" rotWithShape="0">
              <a:srgbClr val="0A2540">
                <a:alpha val="10000"/>
              </a:srgbClr>
            </a:outerShdw>
          </a:effectLst>
        </p:spPr>
        <p:txBody>
          <a:bodyPr/>
          <a:lstStyle/>
          <a:p>
            <a:endParaRPr lang="en-US"/>
          </a:p>
        </p:txBody>
      </p:sp>
      <p:sp>
        <p:nvSpPr>
          <p:cNvPr id="3" name="Shape 1"/>
          <p:cNvSpPr/>
          <p:nvPr/>
        </p:nvSpPr>
        <p:spPr>
          <a:xfrm>
            <a:off x="932688" y="713232"/>
            <a:ext cx="658368" cy="658368"/>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110447" y="890991"/>
            <a:ext cx="302849" cy="302849"/>
          </a:xfrm>
          <a:prstGeom prst="rect">
            <a:avLst/>
          </a:prstGeom>
        </p:spPr>
      </p:pic>
      <p:sp>
        <p:nvSpPr>
          <p:cNvPr id="5" name="Text 2"/>
          <p:cNvSpPr txBox="1"/>
          <p:nvPr/>
        </p:nvSpPr>
        <p:spPr>
          <a:xfrm>
            <a:off x="1755648" y="731520"/>
            <a:ext cx="6858000" cy="256032"/>
          </a:xfrm>
          <a:prstGeom prst="rect">
            <a:avLst/>
          </a:prstGeom>
          <a:noFill/>
          <a:ln/>
        </p:spPr>
        <p:txBody>
          <a:bodyPr wrap="square" lIns="0" tIns="0" rIns="0" bIns="0" rtlCol="0" anchor="ctr"/>
          <a:lstStyle/>
          <a:p>
            <a:pPr marL="0" indent="0">
              <a:buNone/>
            </a:pPr>
            <a:r>
              <a:rPr lang="en-US" sz="1100" b="1" kern="0" spc="200" dirty="0">
                <a:solidFill>
                  <a:srgbClr val="A4762A"/>
                </a:solidFill>
                <a:latin typeface="Calibri" pitchFamily="34" charset="0"/>
                <a:ea typeface="Calibri" pitchFamily="34" charset="-122"/>
                <a:cs typeface="Calibri" pitchFamily="34" charset="-120"/>
              </a:rPr>
              <a:t>PRACTICE ACTIVITY  ·  12 minutes</a:t>
            </a:r>
            <a:endParaRPr lang="en-US" sz="1100" dirty="0"/>
          </a:p>
        </p:txBody>
      </p:sp>
      <p:sp>
        <p:nvSpPr>
          <p:cNvPr id="6" name="Text 3"/>
          <p:cNvSpPr txBox="1"/>
          <p:nvPr/>
        </p:nvSpPr>
        <p:spPr>
          <a:xfrm>
            <a:off x="1755648" y="969264"/>
            <a:ext cx="9320479" cy="457200"/>
          </a:xfrm>
          <a:prstGeom prst="rect">
            <a:avLst/>
          </a:prstGeom>
          <a:noFill/>
          <a:ln/>
        </p:spPr>
        <p:txBody>
          <a:bodyPr wrap="square" lIns="0" tIns="0" rIns="0" bIns="0" rtlCol="0" anchor="ctr"/>
          <a:lstStyle/>
          <a:p>
            <a:pPr marL="0" indent="0">
              <a:buNone/>
            </a:pPr>
            <a:r>
              <a:rPr lang="en-US" sz="2600" b="1" dirty="0">
                <a:solidFill>
                  <a:srgbClr val="0A2540"/>
                </a:solidFill>
                <a:latin typeface="Cambria" pitchFamily="34" charset="0"/>
                <a:ea typeface="Cambria" pitchFamily="34" charset="-122"/>
                <a:cs typeface="Cambria" pitchFamily="34" charset="-120"/>
              </a:rPr>
              <a:t>Practice: asking the question</a:t>
            </a:r>
            <a:endParaRPr lang="en-US" sz="2600" dirty="0"/>
          </a:p>
        </p:txBody>
      </p:sp>
      <p:sp>
        <p:nvSpPr>
          <p:cNvPr id="7" name="Text 4"/>
          <p:cNvSpPr txBox="1"/>
          <p:nvPr/>
        </p:nvSpPr>
        <p:spPr>
          <a:xfrm>
            <a:off x="950976" y="1627632"/>
            <a:ext cx="10289743" cy="384048"/>
          </a:xfrm>
          <a:prstGeom prst="rect">
            <a:avLst/>
          </a:prstGeom>
          <a:noFill/>
          <a:ln/>
        </p:spPr>
        <p:txBody>
          <a:bodyPr wrap="square" lIns="0" tIns="0" rIns="0" bIns="0" rtlCol="0" anchor="ctr"/>
          <a:lstStyle/>
          <a:p>
            <a:pPr marL="0" indent="0">
              <a:buNone/>
            </a:pPr>
            <a:r>
              <a:rPr lang="en-US" sz="1350" i="1" dirty="0">
                <a:solidFill>
                  <a:srgbClr val="1A2B33"/>
                </a:solidFill>
                <a:latin typeface="Calibri" pitchFamily="34" charset="0"/>
                <a:ea typeface="Calibri" pitchFamily="34" charset="-122"/>
                <a:cs typeface="Calibri" pitchFamily="34" charset="-120"/>
              </a:rPr>
              <a:t>Purpose: Say the words out loud before you ever have to say them to a child.</a:t>
            </a:r>
            <a:endParaRPr lang="en-US" sz="1350" dirty="0"/>
          </a:p>
        </p:txBody>
      </p:sp>
      <p:sp>
        <p:nvSpPr>
          <p:cNvPr id="8" name="Text 5"/>
          <p:cNvSpPr txBox="1"/>
          <p:nvPr/>
        </p:nvSpPr>
        <p:spPr>
          <a:xfrm>
            <a:off x="950976" y="2103120"/>
            <a:ext cx="10234879" cy="2743200"/>
          </a:xfrm>
          <a:prstGeom prst="rect">
            <a:avLst/>
          </a:prstGeom>
          <a:noFill/>
          <a:ln/>
        </p:spPr>
        <p:txBody>
          <a:bodyPr wrap="square" lIns="0" tIns="0" rIns="0" bIns="0" rtlCol="0" anchor="t"/>
          <a:lstStyle/>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Find a partner. Decide who is A and who is B. No personal disclosure — you are practicing a script, not sharing a story.</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Partner A plays a 15-year-old who has been quiet for two weeks, stopped going to practice, and said "it doesn't matter anyway" this morning. Answer as that youth would.</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Partner B asks the question directly, using one of the sentences from the earlier slide, then stays silent for five full seconds.</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Partner B keeps going for two minutes: ask about a plan, a time, and access to means. Do not argue, reassure, or fix.</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Partner B closes by saying what happens next, including who will be told. Do not promise secrecy.</a:t>
            </a:r>
            <a:endParaRPr lang="en-US" sz="1400" dirty="0"/>
          </a:p>
          <a:p>
            <a:pPr marL="228600" indent="-228600">
              <a:lnSpc>
                <a:spcPct val="106000"/>
              </a:lnSpc>
              <a:spcAft>
                <a:spcPts val="1000"/>
              </a:spcAft>
              <a:buSzPct val="100000"/>
              <a:buFont typeface="+mj-lt"/>
              <a:buAutoNum type="arabicPeriod"/>
            </a:pPr>
            <a:r>
              <a:rPr lang="en-US" sz="1400" dirty="0">
                <a:solidFill>
                  <a:srgbClr val="1A2B33"/>
                </a:solidFill>
                <a:latin typeface="Calibri" pitchFamily="34" charset="0"/>
                <a:ea typeface="Calibri" pitchFamily="34" charset="-122"/>
                <a:cs typeface="Calibri" pitchFamily="34" charset="-120"/>
              </a:rPr>
              <a:t>Switch roles and repeat with a second scenario: a 9-year-old who says "I wish I could go be with grandma."</a:t>
            </a:r>
            <a:endParaRPr lang="en-US" sz="1400" dirty="0"/>
          </a:p>
        </p:txBody>
      </p:sp>
      <p:sp>
        <p:nvSpPr>
          <p:cNvPr id="9" name="Shape 6"/>
          <p:cNvSpPr/>
          <p:nvPr/>
        </p:nvSpPr>
        <p:spPr>
          <a:xfrm>
            <a:off x="950976" y="5029200"/>
            <a:ext cx="10289743" cy="1005840"/>
          </a:xfrm>
          <a:prstGeom prst="roundRect">
            <a:avLst>
              <a:gd name="adj" fmla="val 9091"/>
            </a:avLst>
          </a:prstGeom>
          <a:solidFill>
            <a:srgbClr val="FFFFFF"/>
          </a:solidFill>
          <a:ln w="12700">
            <a:solidFill>
              <a:srgbClr val="EBD9B8"/>
            </a:solidFill>
            <a:prstDash val="solid"/>
          </a:ln>
        </p:spPr>
        <p:txBody>
          <a:bodyPr/>
          <a:lstStyle/>
          <a:p>
            <a:endParaRPr lang="en-US"/>
          </a:p>
        </p:txBody>
      </p:sp>
      <p:sp>
        <p:nvSpPr>
          <p:cNvPr id="10" name="Text 7"/>
          <p:cNvSpPr txBox="1"/>
          <p:nvPr/>
        </p:nvSpPr>
        <p:spPr>
          <a:xfrm>
            <a:off x="1152144" y="5120640"/>
            <a:ext cx="9869119" cy="274320"/>
          </a:xfrm>
          <a:prstGeom prst="rect">
            <a:avLst/>
          </a:prstGeom>
          <a:noFill/>
          <a:ln/>
        </p:spPr>
        <p:txBody>
          <a:bodyPr wrap="square" lIns="0" tIns="0" rIns="0" bIns="0" rtlCol="0" anchor="ctr"/>
          <a:lstStyle/>
          <a:p>
            <a:pPr marL="0" indent="0">
              <a:buNone/>
            </a:pPr>
            <a:r>
              <a:rPr lang="en-US" sz="1400" b="1" dirty="0">
                <a:solidFill>
                  <a:srgbClr val="0D5C63"/>
                </a:solidFill>
                <a:latin typeface="Cambria" pitchFamily="34" charset="0"/>
                <a:ea typeface="Cambria" pitchFamily="34" charset="-122"/>
                <a:cs typeface="Cambria" pitchFamily="34" charset="-120"/>
              </a:rPr>
              <a:t>Debrief questions</a:t>
            </a:r>
            <a:endParaRPr lang="en-US" sz="1400" dirty="0"/>
          </a:p>
        </p:txBody>
      </p:sp>
      <p:sp>
        <p:nvSpPr>
          <p:cNvPr id="11" name="Text 8"/>
          <p:cNvSpPr txBox="1"/>
          <p:nvPr/>
        </p:nvSpPr>
        <p:spPr>
          <a:xfrm>
            <a:off x="1152144" y="5431536"/>
            <a:ext cx="9869119" cy="548640"/>
          </a:xfrm>
          <a:prstGeom prst="rect">
            <a:avLst/>
          </a:prstGeom>
          <a:noFill/>
          <a:ln/>
        </p:spPr>
        <p:txBody>
          <a:bodyPr wrap="square" lIns="0" tIns="0" rIns="0" bIns="0" rtlCol="0" anchor="t"/>
          <a:lstStyle/>
          <a:p>
            <a:pPr marL="0" indent="0">
              <a:buNone/>
            </a:pPr>
            <a:r>
              <a:rPr lang="en-US" sz="1250" dirty="0">
                <a:solidFill>
                  <a:srgbClr val="1A2B33"/>
                </a:solidFill>
                <a:latin typeface="Calibri" pitchFamily="34" charset="0"/>
                <a:ea typeface="Calibri" pitchFamily="34" charset="-122"/>
                <a:cs typeface="Calibri" pitchFamily="34" charset="-120"/>
              </a:rPr>
              <a:t>What was hardest to say out loud?   |   What did your partner do that made you want to keep talking?   |   What would you change next time?</a:t>
            </a:r>
            <a:endParaRPr lang="en-US" sz="1250" dirty="0"/>
          </a:p>
        </p:txBody>
      </p:sp>
      <p:sp>
        <p:nvSpPr>
          <p:cNvPr id="12" name="Text 9"/>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3" name="Text 10"/>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4</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Safety planning</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A written plan, built with the youth, in the youth's own words</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six steps of a safety plan</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Based on the widely used Stanley–Brown safety planning intervention</a:t>
            </a:r>
            <a:endParaRPr lang="en-US" sz="1400" dirty="0"/>
          </a:p>
        </p:txBody>
      </p:sp>
      <p:sp>
        <p:nvSpPr>
          <p:cNvPr id="4" name="Shape 2"/>
          <p:cNvSpPr/>
          <p:nvPr/>
        </p:nvSpPr>
        <p:spPr>
          <a:xfrm>
            <a:off x="566928" y="1536192"/>
            <a:ext cx="11057839" cy="597659"/>
          </a:xfrm>
          <a:prstGeom prst="roundRect">
            <a:avLst>
              <a:gd name="adj" fmla="val 15300"/>
            </a:avLst>
          </a:prstGeom>
          <a:solidFill>
            <a:srgbClr val="EDF4F4"/>
          </a:solidFill>
          <a:ln w="12700">
            <a:solidFill>
              <a:srgbClr val="D8E2E4"/>
            </a:solidFill>
            <a:prstDash val="solid"/>
          </a:ln>
        </p:spPr>
        <p:txBody>
          <a:bodyPr/>
          <a:lstStyle/>
          <a:p>
            <a:endParaRPr lang="en-US"/>
          </a:p>
        </p:txBody>
      </p:sp>
      <p:sp>
        <p:nvSpPr>
          <p:cNvPr id="5" name="Shape 3"/>
          <p:cNvSpPr/>
          <p:nvPr/>
        </p:nvSpPr>
        <p:spPr>
          <a:xfrm>
            <a:off x="786384" y="1609344"/>
            <a:ext cx="451355" cy="451355"/>
          </a:xfrm>
          <a:prstGeom prst="ellipse">
            <a:avLst/>
          </a:prstGeom>
          <a:solidFill>
            <a:srgbClr val="0D5C63"/>
          </a:solidFill>
          <a:ln w="12700">
            <a:solidFill>
              <a:srgbClr val="0D5C63"/>
            </a:solidFill>
            <a:prstDash val="solid"/>
          </a:ln>
        </p:spPr>
        <p:txBody>
          <a:bodyPr/>
          <a:lstStyle/>
          <a:p>
            <a:endParaRPr lang="en-US"/>
          </a:p>
        </p:txBody>
      </p:sp>
      <p:sp>
        <p:nvSpPr>
          <p:cNvPr id="6" name="Text 4"/>
          <p:cNvSpPr txBox="1"/>
          <p:nvPr/>
        </p:nvSpPr>
        <p:spPr>
          <a:xfrm>
            <a:off x="786384" y="1609344"/>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499616" y="1581912"/>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Warning signs</a:t>
            </a:r>
            <a:endParaRPr lang="en-US" sz="1500" dirty="0"/>
          </a:p>
        </p:txBody>
      </p:sp>
      <p:sp>
        <p:nvSpPr>
          <p:cNvPr id="8" name="Text 6"/>
          <p:cNvSpPr txBox="1"/>
          <p:nvPr/>
        </p:nvSpPr>
        <p:spPr>
          <a:xfrm>
            <a:off x="4791456" y="1581912"/>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What the youth notices in themselves right before things get bad — in their words: "I stop answering my phone."</a:t>
            </a:r>
            <a:endParaRPr lang="en-US" sz="1050" dirty="0"/>
          </a:p>
        </p:txBody>
      </p:sp>
      <p:sp>
        <p:nvSpPr>
          <p:cNvPr id="9" name="Shape 7"/>
          <p:cNvSpPr/>
          <p:nvPr/>
        </p:nvSpPr>
        <p:spPr>
          <a:xfrm>
            <a:off x="566928" y="2335019"/>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10" name="Shape 8"/>
          <p:cNvSpPr/>
          <p:nvPr/>
        </p:nvSpPr>
        <p:spPr>
          <a:xfrm>
            <a:off x="786384" y="2408171"/>
            <a:ext cx="451355" cy="451355"/>
          </a:xfrm>
          <a:prstGeom prst="ellipse">
            <a:avLst/>
          </a:prstGeom>
          <a:solidFill>
            <a:srgbClr val="0D5C63"/>
          </a:solidFill>
          <a:ln w="12700">
            <a:solidFill>
              <a:srgbClr val="0D5C63"/>
            </a:solidFill>
            <a:prstDash val="solid"/>
          </a:ln>
        </p:spPr>
        <p:txBody>
          <a:bodyPr/>
          <a:lstStyle/>
          <a:p>
            <a:endParaRPr lang="en-US"/>
          </a:p>
        </p:txBody>
      </p:sp>
      <p:sp>
        <p:nvSpPr>
          <p:cNvPr id="11" name="Text 9"/>
          <p:cNvSpPr txBox="1"/>
          <p:nvPr/>
        </p:nvSpPr>
        <p:spPr>
          <a:xfrm>
            <a:off x="786384" y="2408171"/>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txBox="1"/>
          <p:nvPr/>
        </p:nvSpPr>
        <p:spPr>
          <a:xfrm>
            <a:off x="1499616" y="2380739"/>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Coping alone</a:t>
            </a:r>
            <a:endParaRPr lang="en-US" sz="1500" dirty="0"/>
          </a:p>
        </p:txBody>
      </p:sp>
      <p:sp>
        <p:nvSpPr>
          <p:cNvPr id="13" name="Text 11"/>
          <p:cNvSpPr txBox="1"/>
          <p:nvPr/>
        </p:nvSpPr>
        <p:spPr>
          <a:xfrm>
            <a:off x="4791456" y="2380739"/>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What they can do without anyone else: music, shower, drawing, walking the dog, a specific video. Concrete and available.</a:t>
            </a:r>
            <a:endParaRPr lang="en-US" sz="1050" dirty="0"/>
          </a:p>
        </p:txBody>
      </p:sp>
      <p:sp>
        <p:nvSpPr>
          <p:cNvPr id="14" name="Shape 12"/>
          <p:cNvSpPr/>
          <p:nvPr/>
        </p:nvSpPr>
        <p:spPr>
          <a:xfrm>
            <a:off x="566928" y="3133846"/>
            <a:ext cx="11057839" cy="597659"/>
          </a:xfrm>
          <a:prstGeom prst="roundRect">
            <a:avLst>
              <a:gd name="adj" fmla="val 15300"/>
            </a:avLst>
          </a:prstGeom>
          <a:solidFill>
            <a:srgbClr val="EDF4F4"/>
          </a:solidFill>
          <a:ln w="12700">
            <a:solidFill>
              <a:srgbClr val="D8E2E4"/>
            </a:solidFill>
            <a:prstDash val="solid"/>
          </a:ln>
        </p:spPr>
        <p:txBody>
          <a:bodyPr/>
          <a:lstStyle/>
          <a:p>
            <a:endParaRPr lang="en-US"/>
          </a:p>
        </p:txBody>
      </p:sp>
      <p:sp>
        <p:nvSpPr>
          <p:cNvPr id="15" name="Shape 13"/>
          <p:cNvSpPr/>
          <p:nvPr/>
        </p:nvSpPr>
        <p:spPr>
          <a:xfrm>
            <a:off x="786384" y="3206998"/>
            <a:ext cx="451355" cy="451355"/>
          </a:xfrm>
          <a:prstGeom prst="ellipse">
            <a:avLst/>
          </a:prstGeom>
          <a:solidFill>
            <a:srgbClr val="0D5C63"/>
          </a:solidFill>
          <a:ln w="12700">
            <a:solidFill>
              <a:srgbClr val="0D5C63"/>
            </a:solidFill>
            <a:prstDash val="solid"/>
          </a:ln>
        </p:spPr>
        <p:txBody>
          <a:bodyPr/>
          <a:lstStyle/>
          <a:p>
            <a:endParaRPr lang="en-US"/>
          </a:p>
        </p:txBody>
      </p:sp>
      <p:sp>
        <p:nvSpPr>
          <p:cNvPr id="16" name="Text 14"/>
          <p:cNvSpPr txBox="1"/>
          <p:nvPr/>
        </p:nvSpPr>
        <p:spPr>
          <a:xfrm>
            <a:off x="786384" y="3206998"/>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7" name="Text 15"/>
          <p:cNvSpPr txBox="1"/>
          <p:nvPr/>
        </p:nvSpPr>
        <p:spPr>
          <a:xfrm>
            <a:off x="1499616" y="3179566"/>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People and places</a:t>
            </a:r>
            <a:endParaRPr lang="en-US" sz="1500" dirty="0"/>
          </a:p>
        </p:txBody>
      </p:sp>
      <p:sp>
        <p:nvSpPr>
          <p:cNvPr id="18" name="Text 16"/>
          <p:cNvSpPr txBox="1"/>
          <p:nvPr/>
        </p:nvSpPr>
        <p:spPr>
          <a:xfrm>
            <a:off x="4791456" y="3179566"/>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Who and where distracts them out of the spiral — names, not categories. "Go to Tia Rosa's kitchen."</a:t>
            </a:r>
            <a:endParaRPr lang="en-US" sz="1050" dirty="0"/>
          </a:p>
        </p:txBody>
      </p:sp>
      <p:sp>
        <p:nvSpPr>
          <p:cNvPr id="19" name="Shape 17"/>
          <p:cNvSpPr/>
          <p:nvPr/>
        </p:nvSpPr>
        <p:spPr>
          <a:xfrm>
            <a:off x="566928" y="3932673"/>
            <a:ext cx="11057839" cy="597659"/>
          </a:xfrm>
          <a:prstGeom prst="roundRect">
            <a:avLst>
              <a:gd name="adj" fmla="val 15300"/>
            </a:avLst>
          </a:prstGeom>
          <a:solidFill>
            <a:srgbClr val="FFFFFF"/>
          </a:solidFill>
          <a:ln w="12700">
            <a:solidFill>
              <a:srgbClr val="D8E2E4"/>
            </a:solidFill>
            <a:prstDash val="solid"/>
          </a:ln>
        </p:spPr>
        <p:txBody>
          <a:bodyPr/>
          <a:lstStyle/>
          <a:p>
            <a:endParaRPr lang="en-US"/>
          </a:p>
        </p:txBody>
      </p:sp>
      <p:sp>
        <p:nvSpPr>
          <p:cNvPr id="20" name="Shape 18"/>
          <p:cNvSpPr/>
          <p:nvPr/>
        </p:nvSpPr>
        <p:spPr>
          <a:xfrm>
            <a:off x="786384" y="4005825"/>
            <a:ext cx="451355" cy="451355"/>
          </a:xfrm>
          <a:prstGeom prst="ellipse">
            <a:avLst/>
          </a:prstGeom>
          <a:solidFill>
            <a:srgbClr val="0D5C63"/>
          </a:solidFill>
          <a:ln w="12700">
            <a:solidFill>
              <a:srgbClr val="0D5C63"/>
            </a:solidFill>
            <a:prstDash val="solid"/>
          </a:ln>
        </p:spPr>
        <p:txBody>
          <a:bodyPr/>
          <a:lstStyle/>
          <a:p>
            <a:endParaRPr lang="en-US"/>
          </a:p>
        </p:txBody>
      </p:sp>
      <p:sp>
        <p:nvSpPr>
          <p:cNvPr id="21" name="Text 19"/>
          <p:cNvSpPr txBox="1"/>
          <p:nvPr/>
        </p:nvSpPr>
        <p:spPr>
          <a:xfrm>
            <a:off x="786384" y="4005825"/>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2" name="Text 20"/>
          <p:cNvSpPr txBox="1"/>
          <p:nvPr/>
        </p:nvSpPr>
        <p:spPr>
          <a:xfrm>
            <a:off x="1499616" y="3978393"/>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People to ask for help</a:t>
            </a:r>
            <a:endParaRPr lang="en-US" sz="1500" dirty="0"/>
          </a:p>
        </p:txBody>
      </p:sp>
      <p:sp>
        <p:nvSpPr>
          <p:cNvPr id="23" name="Text 21"/>
          <p:cNvSpPr txBox="1"/>
          <p:nvPr/>
        </p:nvSpPr>
        <p:spPr>
          <a:xfrm>
            <a:off x="4791456" y="3978393"/>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Named people with numbers, in order. The youth chooses the order; you make sure each person knows they are on the list.</a:t>
            </a:r>
            <a:endParaRPr lang="en-US" sz="1050" dirty="0"/>
          </a:p>
        </p:txBody>
      </p:sp>
      <p:sp>
        <p:nvSpPr>
          <p:cNvPr id="24" name="Shape 22"/>
          <p:cNvSpPr/>
          <p:nvPr/>
        </p:nvSpPr>
        <p:spPr>
          <a:xfrm>
            <a:off x="566928" y="4731500"/>
            <a:ext cx="11057839" cy="597659"/>
          </a:xfrm>
          <a:prstGeom prst="roundRect">
            <a:avLst>
              <a:gd name="adj" fmla="val 15300"/>
            </a:avLst>
          </a:prstGeom>
          <a:solidFill>
            <a:srgbClr val="EDF4F4"/>
          </a:solidFill>
          <a:ln w="12700">
            <a:solidFill>
              <a:srgbClr val="D8E2E4"/>
            </a:solidFill>
            <a:prstDash val="solid"/>
          </a:ln>
        </p:spPr>
        <p:txBody>
          <a:bodyPr/>
          <a:lstStyle/>
          <a:p>
            <a:endParaRPr lang="en-US"/>
          </a:p>
        </p:txBody>
      </p:sp>
      <p:sp>
        <p:nvSpPr>
          <p:cNvPr id="25" name="Shape 23"/>
          <p:cNvSpPr/>
          <p:nvPr/>
        </p:nvSpPr>
        <p:spPr>
          <a:xfrm>
            <a:off x="786384" y="4804652"/>
            <a:ext cx="451355" cy="451355"/>
          </a:xfrm>
          <a:prstGeom prst="ellipse">
            <a:avLst/>
          </a:prstGeom>
          <a:solidFill>
            <a:srgbClr val="0D5C63"/>
          </a:solidFill>
          <a:ln w="12700">
            <a:solidFill>
              <a:srgbClr val="0D5C63"/>
            </a:solidFill>
            <a:prstDash val="solid"/>
          </a:ln>
        </p:spPr>
        <p:txBody>
          <a:bodyPr/>
          <a:lstStyle/>
          <a:p>
            <a:endParaRPr lang="en-US"/>
          </a:p>
        </p:txBody>
      </p:sp>
      <p:sp>
        <p:nvSpPr>
          <p:cNvPr id="26" name="Text 24"/>
          <p:cNvSpPr txBox="1"/>
          <p:nvPr/>
        </p:nvSpPr>
        <p:spPr>
          <a:xfrm>
            <a:off x="786384" y="4804652"/>
            <a:ext cx="451355" cy="451355"/>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txBox="1"/>
          <p:nvPr/>
        </p:nvSpPr>
        <p:spPr>
          <a:xfrm>
            <a:off x="1499616" y="4777220"/>
            <a:ext cx="3108960" cy="506219"/>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Professionals and 988</a:t>
            </a:r>
            <a:endParaRPr lang="en-US" sz="1500" dirty="0"/>
          </a:p>
        </p:txBody>
      </p:sp>
      <p:sp>
        <p:nvSpPr>
          <p:cNvPr id="28" name="Text 26"/>
          <p:cNvSpPr txBox="1"/>
          <p:nvPr/>
        </p:nvSpPr>
        <p:spPr>
          <a:xfrm>
            <a:off x="4791456" y="4777220"/>
            <a:ext cx="6558991" cy="506219"/>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Clinician, on-call line, mobile crisis, 988, and the emergency department — all with numbers written in.</a:t>
            </a:r>
            <a:endParaRPr lang="en-US" sz="1050" dirty="0"/>
          </a:p>
        </p:txBody>
      </p:sp>
      <p:sp>
        <p:nvSpPr>
          <p:cNvPr id="29" name="Shape 27"/>
          <p:cNvSpPr/>
          <p:nvPr/>
        </p:nvSpPr>
        <p:spPr>
          <a:xfrm>
            <a:off x="566928" y="5530327"/>
            <a:ext cx="11057839" cy="596153"/>
          </a:xfrm>
          <a:prstGeom prst="roundRect">
            <a:avLst>
              <a:gd name="adj" fmla="val 15338"/>
            </a:avLst>
          </a:prstGeom>
          <a:solidFill>
            <a:srgbClr val="FFFFFF"/>
          </a:solidFill>
          <a:ln w="12700">
            <a:solidFill>
              <a:srgbClr val="D8E2E4"/>
            </a:solidFill>
            <a:prstDash val="solid"/>
          </a:ln>
        </p:spPr>
        <p:txBody>
          <a:bodyPr/>
          <a:lstStyle/>
          <a:p>
            <a:endParaRPr lang="en-US"/>
          </a:p>
        </p:txBody>
      </p:sp>
      <p:sp>
        <p:nvSpPr>
          <p:cNvPr id="30" name="Shape 28"/>
          <p:cNvSpPr/>
          <p:nvPr/>
        </p:nvSpPr>
        <p:spPr>
          <a:xfrm>
            <a:off x="786384" y="5603479"/>
            <a:ext cx="449849" cy="449849"/>
          </a:xfrm>
          <a:prstGeom prst="ellipse">
            <a:avLst/>
          </a:prstGeom>
          <a:solidFill>
            <a:srgbClr val="0D5C63"/>
          </a:solidFill>
          <a:ln w="12700">
            <a:solidFill>
              <a:srgbClr val="0D5C63"/>
            </a:solidFill>
            <a:prstDash val="solid"/>
          </a:ln>
        </p:spPr>
        <p:txBody>
          <a:bodyPr/>
          <a:lstStyle/>
          <a:p>
            <a:endParaRPr lang="en-US"/>
          </a:p>
        </p:txBody>
      </p:sp>
      <p:sp>
        <p:nvSpPr>
          <p:cNvPr id="31" name="Text 29"/>
          <p:cNvSpPr txBox="1"/>
          <p:nvPr/>
        </p:nvSpPr>
        <p:spPr>
          <a:xfrm>
            <a:off x="786384" y="5603479"/>
            <a:ext cx="449849" cy="449849"/>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2" name="Text 30"/>
          <p:cNvSpPr txBox="1"/>
          <p:nvPr/>
        </p:nvSpPr>
        <p:spPr>
          <a:xfrm>
            <a:off x="1499616" y="5576047"/>
            <a:ext cx="3108960" cy="504713"/>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Making the space safe</a:t>
            </a:r>
            <a:endParaRPr lang="en-US" sz="1500" dirty="0"/>
          </a:p>
        </p:txBody>
      </p:sp>
      <p:sp>
        <p:nvSpPr>
          <p:cNvPr id="33" name="Text 31"/>
          <p:cNvSpPr txBox="1"/>
          <p:nvPr/>
        </p:nvSpPr>
        <p:spPr>
          <a:xfrm>
            <a:off x="4791456" y="5576047"/>
            <a:ext cx="6558991" cy="504713"/>
          </a:xfrm>
          <a:prstGeom prst="rect">
            <a:avLst/>
          </a:prstGeom>
          <a:noFill/>
          <a:ln/>
        </p:spPr>
        <p:txBody>
          <a:bodyPr wrap="square" lIns="0" tIns="0" rIns="0" bIns="0" rtlCol="0" anchor="ctr"/>
          <a:lstStyle/>
          <a:p>
            <a:pPr marL="0" indent="0">
              <a:lnSpc>
                <a:spcPct val="105000"/>
              </a:lnSpc>
              <a:buNone/>
            </a:pPr>
            <a:r>
              <a:rPr lang="en-US" sz="1050" dirty="0">
                <a:solidFill>
                  <a:srgbClr val="1A2B33"/>
                </a:solidFill>
                <a:latin typeface="Calibri" pitchFamily="34" charset="0"/>
                <a:ea typeface="Calibri" pitchFamily="34" charset="-122"/>
                <a:cs typeface="Calibri" pitchFamily="34" charset="-120"/>
              </a:rPr>
              <a:t>What is being locked, stored, or removed, by whom, and by when. Signed off by the caregiver.</a:t>
            </a:r>
            <a:endParaRPr lang="en-US" sz="1050" dirty="0"/>
          </a:p>
        </p:txBody>
      </p:sp>
      <p:sp>
        <p:nvSpPr>
          <p:cNvPr id="34" name="Text 32"/>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35" name="Text 33"/>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How to build the plan so it gets used</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A plan written for the file is not a safety plan</a:t>
            </a:r>
            <a:endParaRPr lang="en-US" sz="1400" dirty="0"/>
          </a:p>
        </p:txBody>
      </p:sp>
      <p:sp>
        <p:nvSpPr>
          <p:cNvPr id="4" name="Text 2"/>
          <p:cNvSpPr txBox="1"/>
          <p:nvPr/>
        </p:nvSpPr>
        <p:spPr>
          <a:xfrm>
            <a:off x="566928" y="1536192"/>
            <a:ext cx="6413547" cy="4590288"/>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Build it with the youth, never for them. If the words are yours, the plan is yours.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Write it in the youth's language and their own phrasing, including slang. Use an interpreter if that is how the youth thinks.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Be specific: "text Marcus" beats "reach out to a friend"; "the bench behind the gym" beats "a safe place."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Test it out loud: "It's 11 p.m. on a Sunday and step three isn't answering. What happens next?" Fix what fails.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Decide together where the plan lives — a photo on the youth's phone, a copy with the caregiver, a copy in the file.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Confirm the people on it: every named person should know they are named and what to do.</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Set a review date. Plans go stale when phones change, people move, and school ends.</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 safety plan is not a no-suicide contract. Do not ask a youth to promise not to die.</a:t>
            </a:r>
            <a:endParaRPr lang="en-US" sz="1450" dirty="0"/>
          </a:p>
        </p:txBody>
      </p:sp>
      <p:sp>
        <p:nvSpPr>
          <p:cNvPr id="5" name="Shape 3"/>
          <p:cNvSpPr/>
          <p:nvPr/>
        </p:nvSpPr>
        <p:spPr>
          <a:xfrm>
            <a:off x="7364523" y="1536192"/>
            <a:ext cx="4260244" cy="2089912"/>
          </a:xfrm>
          <a:prstGeom prst="roundRect">
            <a:avLst>
              <a:gd name="adj" fmla="val 5250"/>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Test the plan before you leave</a:t>
            </a:r>
            <a:endParaRPr lang="en-US" sz="1700" dirty="0"/>
          </a:p>
        </p:txBody>
      </p:sp>
      <p:sp>
        <p:nvSpPr>
          <p:cNvPr id="9" name="Text 6"/>
          <p:cNvSpPr txBox="1"/>
          <p:nvPr/>
        </p:nvSpPr>
        <p:spPr>
          <a:xfrm>
            <a:off x="7693707" y="2505456"/>
            <a:ext cx="3601876" cy="99263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Read step 4 aloud and call one number together.</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If nobody answers, the plan has a hole — fix it now.</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Maritza, 16</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Case scenario · 10 minutes in table groups</a:t>
            </a:r>
            <a:endParaRPr lang="en-US" sz="1400" dirty="0"/>
          </a:p>
        </p:txBody>
      </p:sp>
      <p:sp>
        <p:nvSpPr>
          <p:cNvPr id="4" name="Shape 2"/>
          <p:cNvSpPr/>
          <p:nvPr/>
        </p:nvSpPr>
        <p:spPr>
          <a:xfrm>
            <a:off x="566928" y="1536192"/>
            <a:ext cx="6634704" cy="3771900"/>
          </a:xfrm>
          <a:prstGeom prst="roundRect">
            <a:avLst>
              <a:gd name="adj" fmla="val 2909"/>
            </a:avLst>
          </a:prstGeom>
          <a:solidFill>
            <a:srgbClr val="EDF4F4"/>
          </a:solidFill>
          <a:ln w="12700">
            <a:solidFill>
              <a:srgbClr val="C9DEDF"/>
            </a:solidFill>
            <a:prstDash val="solid"/>
          </a:ln>
          <a:effectLst>
            <a:outerShdw blurRad="114300" dist="38100" dir="5400000" algn="bl" rotWithShape="0">
              <a:srgbClr val="0A2540">
                <a:alpha val="8000"/>
              </a:srgbClr>
            </a:outerShdw>
          </a:effectLst>
        </p:spPr>
        <p:txBody>
          <a:bodyPr/>
          <a:lstStyle/>
          <a:p>
            <a:endParaRPr lang="en-US"/>
          </a:p>
        </p:txBody>
      </p:sp>
      <p:sp>
        <p:nvSpPr>
          <p:cNvPr id="5" name="Text 3"/>
          <p:cNvSpPr txBox="1"/>
          <p:nvPr/>
        </p:nvSpPr>
        <p:spPr>
          <a:xfrm>
            <a:off x="877824" y="1810512"/>
            <a:ext cx="6012912" cy="3223260"/>
          </a:xfrm>
          <a:prstGeom prst="rect">
            <a:avLst/>
          </a:prstGeom>
          <a:noFill/>
          <a:ln/>
        </p:spPr>
        <p:txBody>
          <a:bodyPr wrap="square" lIns="0" tIns="0" rIns="0" bIns="0" rtlCol="0" anchor="t"/>
          <a:lstStyle/>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Maritza has been in your program for four months. She lives with an aunt who works nights. Last week she was upbeat about a job application. Today her aunt calls you: Maritza has not left her room in two days, she deleted all her social media accounts, and her aunt found a note that says "I'm sorry for everything."</a:t>
            </a:r>
            <a:endParaRPr lang="en-US" sz="1400" dirty="0"/>
          </a:p>
          <a:p>
            <a:pPr marL="0" indent="0">
              <a:lnSpc>
                <a:spcPct val="112000"/>
              </a:lnSpc>
              <a:buNone/>
            </a:pPr>
            <a:endParaRPr lang="en-US" sz="1400" dirty="0"/>
          </a:p>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When you arrive, Maritza is calm. She says the note "wasn't a big deal" and that she is "fine now." She mentions, almost in passing, that her aunt keeps sleeping pills in the bathroom. She asks you not to tell anyone about the note because "it will just make everything worse."</a:t>
            </a:r>
            <a:endParaRPr lang="en-US" sz="1400" dirty="0"/>
          </a:p>
          <a:p>
            <a:pPr marL="0" indent="0">
              <a:lnSpc>
                <a:spcPct val="112000"/>
              </a:lnSpc>
              <a:buNone/>
            </a:pPr>
            <a:endParaRPr lang="en-US" sz="1400" dirty="0"/>
          </a:p>
          <a:p>
            <a:pPr marL="0" indent="0">
              <a:lnSpc>
                <a:spcPct val="112000"/>
              </a:lnSpc>
              <a:buNone/>
            </a:pPr>
            <a:r>
              <a:rPr lang="en-US" sz="1400" dirty="0">
                <a:solidFill>
                  <a:srgbClr val="1A2B33"/>
                </a:solidFill>
                <a:latin typeface="Calibri" pitchFamily="34" charset="0"/>
                <a:ea typeface="Calibri" pitchFamily="34" charset="-122"/>
                <a:cs typeface="Calibri" pitchFamily="34" charset="-120"/>
              </a:rPr>
              <a:t>Her aunt speaks limited English. Maritza has been interpreting for her all year.</a:t>
            </a:r>
            <a:endParaRPr lang="en-US" sz="1400" dirty="0"/>
          </a:p>
        </p:txBody>
      </p:sp>
      <p:sp>
        <p:nvSpPr>
          <p:cNvPr id="6" name="Shape 4"/>
          <p:cNvSpPr/>
          <p:nvPr/>
        </p:nvSpPr>
        <p:spPr>
          <a:xfrm>
            <a:off x="7585680" y="1554480"/>
            <a:ext cx="548640" cy="548640"/>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733812" y="1702613"/>
            <a:ext cx="252374" cy="252374"/>
          </a:xfrm>
          <a:prstGeom prst="rect">
            <a:avLst/>
          </a:prstGeom>
        </p:spPr>
      </p:pic>
      <p:sp>
        <p:nvSpPr>
          <p:cNvPr id="8" name="Text 5"/>
          <p:cNvSpPr txBox="1"/>
          <p:nvPr/>
        </p:nvSpPr>
        <p:spPr>
          <a:xfrm>
            <a:off x="8262336" y="1554480"/>
            <a:ext cx="3362432" cy="548640"/>
          </a:xfrm>
          <a:prstGeom prst="rect">
            <a:avLst/>
          </a:prstGeom>
          <a:noFill/>
          <a:ln/>
        </p:spPr>
        <p:txBody>
          <a:bodyPr wrap="square" lIns="0" tIns="0" rIns="0" bIns="0" rtlCol="0" anchor="ctr"/>
          <a:lstStyle/>
          <a:p>
            <a:pPr marL="0" indent="0">
              <a:buNone/>
            </a:pPr>
            <a:r>
              <a:rPr lang="en-US" sz="1900" b="1" dirty="0">
                <a:solidFill>
                  <a:srgbClr val="0A2540"/>
                </a:solidFill>
                <a:latin typeface="Cambria" pitchFamily="34" charset="0"/>
                <a:ea typeface="Cambria" pitchFamily="34" charset="-122"/>
                <a:cs typeface="Cambria" pitchFamily="34" charset="-120"/>
              </a:rPr>
              <a:t>Discuss</a:t>
            </a:r>
            <a:endParaRPr lang="en-US" sz="1900" dirty="0"/>
          </a:p>
        </p:txBody>
      </p:sp>
      <p:sp>
        <p:nvSpPr>
          <p:cNvPr id="9" name="Text 6"/>
          <p:cNvSpPr txBox="1"/>
          <p:nvPr/>
        </p:nvSpPr>
        <p:spPr>
          <a:xfrm>
            <a:off x="7622256" y="2286000"/>
            <a:ext cx="3947648" cy="2967228"/>
          </a:xfrm>
          <a:prstGeom prst="rect">
            <a:avLst/>
          </a:prstGeom>
          <a:noFill/>
          <a:ln/>
        </p:spPr>
        <p:txBody>
          <a:bodyPr wrap="square" lIns="0" tIns="0" rIns="0" bIns="0" rtlCol="0" anchor="t"/>
          <a:lstStyle/>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warning signs are present, and which one would you act on first?</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exactly do you say to Maritza about her request that you tell no one?</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What do you do about the sleeping pills before you leave the home tonight?</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How do you communicate with her aunt without using Maritza as the interpreter?</a:t>
            </a:r>
            <a:endParaRPr lang="en-US" sz="1350" dirty="0"/>
          </a:p>
          <a:p>
            <a:pPr marL="177800" indent="-177800">
              <a:spcAft>
                <a:spcPts val="1200"/>
              </a:spcAft>
              <a:buSzPct val="100000"/>
              <a:buChar char="•"/>
            </a:pPr>
            <a:r>
              <a:rPr lang="en-US" sz="1350" dirty="0">
                <a:solidFill>
                  <a:srgbClr val="1A2B33"/>
                </a:solidFill>
                <a:latin typeface="Calibri" pitchFamily="34" charset="0"/>
                <a:ea typeface="Calibri" pitchFamily="34" charset="-122"/>
                <a:cs typeface="Calibri" pitchFamily="34" charset="-120"/>
              </a:rPr>
              <a:t>Who do you contact tonight, and what do you write down?</a:t>
            </a:r>
            <a:endParaRPr lang="en-US" sz="135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9509760" y="1005840"/>
            <a:ext cx="3200400" cy="3200400"/>
          </a:xfrm>
          <a:prstGeom prst="ellipse">
            <a:avLst/>
          </a:prstGeom>
          <a:solidFill>
            <a:srgbClr val="167C7E">
              <a:alpha val="26000"/>
            </a:srgbClr>
          </a:solidFill>
          <a:ln w="12700">
            <a:solidFill>
              <a:srgbClr val="167C7E">
                <a:alpha val="26000"/>
              </a:srgbClr>
            </a:solidFill>
            <a:prstDash val="solid"/>
          </a:ln>
        </p:spPr>
        <p:txBody>
          <a:bodyPr/>
          <a:lstStyle/>
          <a:p>
            <a:endParaRPr lang="en-US"/>
          </a:p>
        </p:txBody>
      </p:sp>
      <p:sp>
        <p:nvSpPr>
          <p:cNvPr id="3" name="Shape 1"/>
          <p:cNvSpPr/>
          <p:nvPr/>
        </p:nvSpPr>
        <p:spPr>
          <a:xfrm>
            <a:off x="10378440" y="1874520"/>
            <a:ext cx="1463040" cy="1463040"/>
          </a:xfrm>
          <a:prstGeom prst="ellipse">
            <a:avLst/>
          </a:prstGeom>
          <a:solidFill>
            <a:srgbClr val="E8A33D"/>
          </a:solidFill>
          <a:ln w="12700">
            <a:solidFill>
              <a:srgbClr val="E8A33D"/>
            </a:solidFill>
            <a:prstDash val="solid"/>
          </a:ln>
        </p:spPr>
        <p:txBody>
          <a:bodyPr/>
          <a:lstStyle/>
          <a:p>
            <a:endParaRPr lang="en-US"/>
          </a:p>
        </p:txBody>
      </p:sp>
      <p:pic>
        <p:nvPicPr>
          <p:cNvPr id="4" name="Image 0" descr="preencoded.png"/>
          <p:cNvPicPr>
            <a:picLocks noChangeAspect="1"/>
          </p:cNvPicPr>
          <p:nvPr/>
        </p:nvPicPr>
        <p:blipFill>
          <a:blip r:embed="rId3"/>
          <a:stretch>
            <a:fillRect/>
          </a:stretch>
        </p:blipFill>
        <p:spPr>
          <a:xfrm>
            <a:off x="10773461" y="2269541"/>
            <a:ext cx="672998" cy="672998"/>
          </a:xfrm>
          <a:prstGeom prst="rect">
            <a:avLst/>
          </a:prstGeom>
        </p:spPr>
      </p:pic>
      <p:sp>
        <p:nvSpPr>
          <p:cNvPr id="5" name="Text 2"/>
          <p:cNvSpPr txBox="1"/>
          <p:nvPr/>
        </p:nvSpPr>
        <p:spPr>
          <a:xfrm>
            <a:off x="566928" y="2212848"/>
            <a:ext cx="5486400" cy="310896"/>
          </a:xfrm>
          <a:prstGeom prst="rect">
            <a:avLst/>
          </a:prstGeom>
          <a:noFill/>
          <a:ln/>
        </p:spPr>
        <p:txBody>
          <a:bodyPr wrap="square" lIns="0" tIns="0" rIns="0" bIns="0" rtlCol="0" anchor="ctr"/>
          <a:lstStyle/>
          <a:p>
            <a:pPr marL="0" indent="0">
              <a:buNone/>
            </a:pPr>
            <a:r>
              <a:rPr lang="en-US" sz="1200" b="1" kern="0" spc="260" dirty="0">
                <a:solidFill>
                  <a:srgbClr val="E8A33D"/>
                </a:solidFill>
                <a:latin typeface="Calibri" pitchFamily="34" charset="0"/>
                <a:ea typeface="Calibri" pitchFamily="34" charset="-122"/>
                <a:cs typeface="Calibri" pitchFamily="34" charset="-120"/>
              </a:rPr>
              <a:t>SECTION 5</a:t>
            </a:r>
            <a:endParaRPr lang="en-US" sz="1200" dirty="0"/>
          </a:p>
        </p:txBody>
      </p:sp>
      <p:sp>
        <p:nvSpPr>
          <p:cNvPr id="6" name="Text 3"/>
          <p:cNvSpPr txBox="1"/>
          <p:nvPr/>
        </p:nvSpPr>
        <p:spPr>
          <a:xfrm>
            <a:off x="566928" y="2560320"/>
            <a:ext cx="8412480" cy="12344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After the crisis</a:t>
            </a:r>
            <a:endParaRPr lang="en-US" sz="3800" dirty="0"/>
          </a:p>
        </p:txBody>
      </p:sp>
      <p:sp>
        <p:nvSpPr>
          <p:cNvPr id="7" name="Text 4"/>
          <p:cNvSpPr txBox="1"/>
          <p:nvPr/>
        </p:nvSpPr>
        <p:spPr>
          <a:xfrm>
            <a:off x="566928" y="3840480"/>
            <a:ext cx="8046720" cy="640080"/>
          </a:xfrm>
          <a:prstGeom prst="rect">
            <a:avLst/>
          </a:prstGeom>
          <a:noFill/>
          <a:ln/>
        </p:spPr>
        <p:txBody>
          <a:bodyPr wrap="square" lIns="0" tIns="0" rIns="0" bIns="0" rtlCol="0" anchor="ctr"/>
          <a:lstStyle/>
          <a:p>
            <a:pPr marL="0" indent="0">
              <a:buNone/>
            </a:pPr>
            <a:r>
              <a:rPr lang="en-US" sz="1500" dirty="0">
                <a:solidFill>
                  <a:srgbClr val="C8DADF"/>
                </a:solidFill>
                <a:latin typeface="Calibri" pitchFamily="34" charset="0"/>
                <a:ea typeface="Calibri" pitchFamily="34" charset="-122"/>
                <a:cs typeface="Calibri" pitchFamily="34" charset="-120"/>
              </a:rPr>
              <a:t>Follow-up, documentation, postvention, and your own wellbeing</a:t>
            </a:r>
            <a:endParaRPr lang="en-US" sz="1500" dirty="0"/>
          </a:p>
        </p:txBody>
      </p:sp>
      <p:sp>
        <p:nvSpPr>
          <p:cNvPr id="8" name="Text 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9" name="Text 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Follow-up is the intervention</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The weeks after a crisis or a discharge are the highest-risk period</a:t>
            </a:r>
            <a:endParaRPr lang="en-US" sz="1400" dirty="0"/>
          </a:p>
        </p:txBody>
      </p:sp>
      <p:sp>
        <p:nvSpPr>
          <p:cNvPr id="4" name="Text 2"/>
          <p:cNvSpPr txBox="1"/>
          <p:nvPr/>
        </p:nvSpPr>
        <p:spPr>
          <a:xfrm>
            <a:off x="566928" y="1536192"/>
            <a:ext cx="6413547" cy="3910076"/>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Make contact within 24–48 hours of the crisis, and again within a week. Brief caring contacts — a call, a text, a note — reduce risk.</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The days after a hospital discharge or a placement change are especially dangerous. Confirm the follow-up appointment happened; do not assume a referral became a visit.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Ask about the plan by name: "Did you use step two? Did it work? What should we change?"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Re-check means: locks get opened, prescriptions get refilled, and households change.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Watch for sudden improvement without explanation, and stay close rather than closing the case.</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Keep the same worker where you can. If the worker must change, make it a warm handoff with all three people in the conversation.</a:t>
            </a:r>
            <a:endParaRPr lang="en-US" sz="1450" dirty="0"/>
          </a:p>
        </p:txBody>
      </p:sp>
      <p:sp>
        <p:nvSpPr>
          <p:cNvPr id="5" name="Shape 3"/>
          <p:cNvSpPr/>
          <p:nvPr/>
        </p:nvSpPr>
        <p:spPr>
          <a:xfrm>
            <a:off x="7364523" y="1536192"/>
            <a:ext cx="4260244" cy="3018536"/>
          </a:xfrm>
          <a:prstGeom prst="roundRect">
            <a:avLst>
              <a:gd name="adj" fmla="val 3635"/>
            </a:avLst>
          </a:prstGeom>
          <a:solidFill>
            <a:srgbClr val="EDF4F4"/>
          </a:solidFill>
          <a:ln w="12700">
            <a:solidFill>
              <a:srgbClr val="C9DEDF"/>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0D5C63"/>
          </a:solidFill>
          <a:ln w="12700">
            <a:solidFill>
              <a:srgbClr val="0D5C63"/>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Documentation: facts, not conclusions</a:t>
            </a:r>
            <a:endParaRPr lang="en-US" sz="1700" dirty="0"/>
          </a:p>
        </p:txBody>
      </p:sp>
      <p:sp>
        <p:nvSpPr>
          <p:cNvPr id="9" name="Text 6"/>
          <p:cNvSpPr txBox="1"/>
          <p:nvPr/>
        </p:nvSpPr>
        <p:spPr>
          <a:xfrm>
            <a:off x="7693707" y="2505456"/>
            <a:ext cx="3601876" cy="1921256"/>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Record what you observed, the youth's own words in quotation marks, what you asked, what you did, and whom you contacted with times.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Avoid "manipulative," "attention-seeking," or "not serious."</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Note means-reduction steps and who agreed to them.</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If a death occurs: postvention and safe messaging</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What we do in the first 48 hours protects the young people who are still here</a:t>
            </a:r>
            <a:endParaRPr lang="en-US" sz="1400" dirty="0"/>
          </a:p>
        </p:txBody>
      </p:sp>
      <p:sp>
        <p:nvSpPr>
          <p:cNvPr id="4" name="Shape 2"/>
          <p:cNvSpPr/>
          <p:nvPr/>
        </p:nvSpPr>
        <p:spPr>
          <a:xfrm>
            <a:off x="566928" y="1536192"/>
            <a:ext cx="5373472" cy="2091436"/>
          </a:xfrm>
          <a:prstGeom prst="roundRect">
            <a:avLst>
              <a:gd name="adj" fmla="val 52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5" name="Shape 3"/>
          <p:cNvSpPr/>
          <p:nvPr/>
        </p:nvSpPr>
        <p:spPr>
          <a:xfrm>
            <a:off x="841248"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79505" y="1948769"/>
            <a:ext cx="235549" cy="235549"/>
          </a:xfrm>
          <a:prstGeom prst="rect">
            <a:avLst/>
          </a:prstGeom>
        </p:spPr>
      </p:pic>
      <p:sp>
        <p:nvSpPr>
          <p:cNvPr id="7" name="Text 4"/>
          <p:cNvSpPr txBox="1"/>
          <p:nvPr/>
        </p:nvSpPr>
        <p:spPr>
          <a:xfrm>
            <a:off x="1517904"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Do</a:t>
            </a:r>
            <a:endParaRPr lang="en-US" sz="1500" dirty="0"/>
          </a:p>
        </p:txBody>
      </p:sp>
      <p:sp>
        <p:nvSpPr>
          <p:cNvPr id="8" name="Text 5"/>
          <p:cNvSpPr txBox="1"/>
          <p:nvPr/>
        </p:nvSpPr>
        <p:spPr>
          <a:xfrm>
            <a:off x="841248" y="2615184"/>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Share accurate information through one designated voice. Say "died by suicide." Identify and check on the youth who were closest, and those with their own history. Offer counseling in small groups and individually. Hold routine: keep school and program schedules running. Coordinate with family about what they want shared.</a:t>
            </a:r>
            <a:endParaRPr lang="en-US" sz="1100" dirty="0"/>
          </a:p>
        </p:txBody>
      </p:sp>
      <p:sp>
        <p:nvSpPr>
          <p:cNvPr id="9" name="Shape 6"/>
          <p:cNvSpPr/>
          <p:nvPr/>
        </p:nvSpPr>
        <p:spPr>
          <a:xfrm>
            <a:off x="6251296" y="1536192"/>
            <a:ext cx="5373472" cy="2091436"/>
          </a:xfrm>
          <a:prstGeom prst="roundRect">
            <a:avLst>
              <a:gd name="adj" fmla="val 5247"/>
            </a:avLst>
          </a:prstGeom>
          <a:solidFill>
            <a:srgbClr val="EDF4F4"/>
          </a:solidFill>
          <a:ln w="12700">
            <a:solidFill>
              <a:srgbClr val="C9DEDF"/>
            </a:solidFill>
            <a:prstDash val="solid"/>
          </a:ln>
          <a:effectLst>
            <a:outerShdw blurRad="114300" dist="38100" dir="5400000" algn="bl" rotWithShape="0">
              <a:srgbClr val="0A2540">
                <a:alpha val="9000"/>
              </a:srgbClr>
            </a:outerShdw>
          </a:effectLst>
        </p:spPr>
        <p:txBody>
          <a:bodyPr/>
          <a:lstStyle/>
          <a:p>
            <a:endParaRPr lang="en-US"/>
          </a:p>
        </p:txBody>
      </p:sp>
      <p:sp>
        <p:nvSpPr>
          <p:cNvPr id="10" name="Shape 7"/>
          <p:cNvSpPr/>
          <p:nvPr/>
        </p:nvSpPr>
        <p:spPr>
          <a:xfrm>
            <a:off x="6525616" y="1810512"/>
            <a:ext cx="512064" cy="512064"/>
          </a:xfrm>
          <a:prstGeom prst="ellipse">
            <a:avLst/>
          </a:prstGeom>
          <a:solidFill>
            <a:srgbClr val="0D5C63"/>
          </a:solidFill>
          <a:ln w="12700">
            <a:solidFill>
              <a:srgbClr val="0D5C63"/>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6663873" y="1948769"/>
            <a:ext cx="235549" cy="235549"/>
          </a:xfrm>
          <a:prstGeom prst="rect">
            <a:avLst/>
          </a:prstGeom>
        </p:spPr>
      </p:pic>
      <p:sp>
        <p:nvSpPr>
          <p:cNvPr id="12" name="Text 8"/>
          <p:cNvSpPr txBox="1"/>
          <p:nvPr/>
        </p:nvSpPr>
        <p:spPr>
          <a:xfrm>
            <a:off x="7202272" y="1792224"/>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Don't</a:t>
            </a:r>
            <a:endParaRPr lang="en-US" sz="1500" dirty="0"/>
          </a:p>
        </p:txBody>
      </p:sp>
      <p:sp>
        <p:nvSpPr>
          <p:cNvPr id="13" name="Text 9"/>
          <p:cNvSpPr txBox="1"/>
          <p:nvPr/>
        </p:nvSpPr>
        <p:spPr>
          <a:xfrm>
            <a:off x="6525616" y="2615184"/>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Do not describe the method, location, or the contents of a note. Do not hold a large assembly about the death. Do not create memorials that glamorize — no permanent shrines, plaques, or dedicated pages. Do not use "committed suicide," "successful attempt," or "failed attempt." Do not leave staff to improvise their own message.</a:t>
            </a:r>
            <a:endParaRPr lang="en-US" sz="1100" dirty="0"/>
          </a:p>
        </p:txBody>
      </p:sp>
      <p:sp>
        <p:nvSpPr>
          <p:cNvPr id="14" name="Shape 10"/>
          <p:cNvSpPr/>
          <p:nvPr/>
        </p:nvSpPr>
        <p:spPr>
          <a:xfrm>
            <a:off x="566928" y="3938524"/>
            <a:ext cx="5373472" cy="2091436"/>
          </a:xfrm>
          <a:prstGeom prst="roundRect">
            <a:avLst>
              <a:gd name="adj" fmla="val 5247"/>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15" name="Shape 11"/>
          <p:cNvSpPr/>
          <p:nvPr/>
        </p:nvSpPr>
        <p:spPr>
          <a:xfrm>
            <a:off x="841248" y="421284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79505" y="4351101"/>
            <a:ext cx="235549" cy="235549"/>
          </a:xfrm>
          <a:prstGeom prst="rect">
            <a:avLst/>
          </a:prstGeom>
        </p:spPr>
      </p:pic>
      <p:sp>
        <p:nvSpPr>
          <p:cNvPr id="17" name="Text 12"/>
          <p:cNvSpPr txBox="1"/>
          <p:nvPr/>
        </p:nvSpPr>
        <p:spPr>
          <a:xfrm>
            <a:off x="1517904" y="419455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Who needs immediate outreach</a:t>
            </a:r>
            <a:endParaRPr lang="en-US" sz="1500" dirty="0"/>
          </a:p>
        </p:txBody>
      </p:sp>
      <p:sp>
        <p:nvSpPr>
          <p:cNvPr id="18" name="Text 13"/>
          <p:cNvSpPr txBox="1"/>
          <p:nvPr/>
        </p:nvSpPr>
        <p:spPr>
          <a:xfrm>
            <a:off x="841248" y="5017516"/>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Siblings and close friends, roommates, the youth who found them, teammates, youth with prior attempts, youth who were recently in conflict with the person, and staff who worked closely with them. Reach each one by name — not by announcement.</a:t>
            </a:r>
            <a:endParaRPr lang="en-US" sz="1100" dirty="0"/>
          </a:p>
        </p:txBody>
      </p:sp>
      <p:sp>
        <p:nvSpPr>
          <p:cNvPr id="19" name="Shape 14"/>
          <p:cNvSpPr/>
          <p:nvPr/>
        </p:nvSpPr>
        <p:spPr>
          <a:xfrm>
            <a:off x="6251296" y="3938524"/>
            <a:ext cx="5373472" cy="2091436"/>
          </a:xfrm>
          <a:prstGeom prst="roundRect">
            <a:avLst>
              <a:gd name="adj" fmla="val 5247"/>
            </a:avLst>
          </a:prstGeom>
          <a:solidFill>
            <a:srgbClr val="FDF3E3"/>
          </a:solidFill>
          <a:ln w="12700">
            <a:solidFill>
              <a:srgbClr val="F0CE96"/>
            </a:solidFill>
            <a:prstDash val="solid"/>
          </a:ln>
          <a:effectLst>
            <a:outerShdw blurRad="114300" dist="38100" dir="5400000" algn="bl" rotWithShape="0">
              <a:srgbClr val="0A2540">
                <a:alpha val="9000"/>
              </a:srgbClr>
            </a:outerShdw>
          </a:effectLst>
        </p:spPr>
        <p:txBody>
          <a:bodyPr/>
          <a:lstStyle/>
          <a:p>
            <a:endParaRPr lang="en-US"/>
          </a:p>
        </p:txBody>
      </p:sp>
      <p:sp>
        <p:nvSpPr>
          <p:cNvPr id="20" name="Shape 15"/>
          <p:cNvSpPr/>
          <p:nvPr/>
        </p:nvSpPr>
        <p:spPr>
          <a:xfrm>
            <a:off x="6525616" y="421284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21" name="Image 3" descr="preencoded.png"/>
          <p:cNvPicPr>
            <a:picLocks noChangeAspect="1"/>
          </p:cNvPicPr>
          <p:nvPr/>
        </p:nvPicPr>
        <p:blipFill>
          <a:blip r:embed="rId6"/>
          <a:stretch>
            <a:fillRect/>
          </a:stretch>
        </p:blipFill>
        <p:spPr>
          <a:xfrm>
            <a:off x="6663873" y="4351101"/>
            <a:ext cx="235549" cy="235549"/>
          </a:xfrm>
          <a:prstGeom prst="rect">
            <a:avLst/>
          </a:prstGeom>
        </p:spPr>
      </p:pic>
      <p:sp>
        <p:nvSpPr>
          <p:cNvPr id="22" name="Text 16"/>
          <p:cNvSpPr txBox="1"/>
          <p:nvPr/>
        </p:nvSpPr>
        <p:spPr>
          <a:xfrm>
            <a:off x="7202272" y="4194556"/>
            <a:ext cx="4203040" cy="548640"/>
          </a:xfrm>
          <a:prstGeom prst="rect">
            <a:avLst/>
          </a:prstGeom>
          <a:noFill/>
          <a:ln/>
        </p:spPr>
        <p:txBody>
          <a:bodyPr wrap="square" lIns="0" tIns="0" rIns="0" bIns="0" rtlCol="0" anchor="ctr"/>
          <a:lstStyle/>
          <a:p>
            <a:pPr marL="0" indent="0">
              <a:buNone/>
            </a:pPr>
            <a:r>
              <a:rPr lang="en-US" sz="1500" b="1" dirty="0">
                <a:solidFill>
                  <a:srgbClr val="0A2540"/>
                </a:solidFill>
                <a:latin typeface="Cambria" pitchFamily="34" charset="0"/>
                <a:ea typeface="Cambria" pitchFamily="34" charset="-122"/>
                <a:cs typeface="Cambria" pitchFamily="34" charset="-120"/>
              </a:rPr>
              <a:t>Your team</a:t>
            </a:r>
            <a:endParaRPr lang="en-US" sz="1500" dirty="0"/>
          </a:p>
        </p:txBody>
      </p:sp>
      <p:sp>
        <p:nvSpPr>
          <p:cNvPr id="23" name="Text 17"/>
          <p:cNvSpPr txBox="1"/>
          <p:nvPr/>
        </p:nvSpPr>
        <p:spPr>
          <a:xfrm>
            <a:off x="6525616" y="5017516"/>
            <a:ext cx="4824832" cy="902716"/>
          </a:xfrm>
          <a:prstGeom prst="rect">
            <a:avLst/>
          </a:prstGeom>
          <a:noFill/>
          <a:ln/>
        </p:spPr>
        <p:txBody>
          <a:bodyPr wrap="square" lIns="0" tIns="0" rIns="0" bIns="0" rtlCol="0" anchor="t"/>
          <a:lstStyle/>
          <a:p>
            <a:pPr marL="0" indent="0">
              <a:lnSpc>
                <a:spcPct val="105000"/>
              </a:lnSpc>
              <a:buNone/>
            </a:pPr>
            <a:r>
              <a:rPr lang="en-US" sz="1100" dirty="0">
                <a:solidFill>
                  <a:srgbClr val="1A2B33"/>
                </a:solidFill>
                <a:latin typeface="Calibri" pitchFamily="34" charset="0"/>
                <a:ea typeface="Calibri" pitchFamily="34" charset="-122"/>
                <a:cs typeface="Calibri" pitchFamily="34" charset="-120"/>
              </a:rPr>
              <a:t>Staff grief is real and is often postponed until the family is cared for. Schedule a debrief within 72 hours, name the option of counseling without requiring it, adjust caseloads for a week, and check again at one month and at the anniversary.</a:t>
            </a:r>
            <a:endParaRPr lang="en-US" sz="1100" dirty="0"/>
          </a:p>
        </p:txBody>
      </p:sp>
      <p:sp>
        <p:nvSpPr>
          <p:cNvPr id="24" name="Text 18"/>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25" name="Text 19"/>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The helper's own plan</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Secondary traumatic stress is an occupational hazard, not a personal weakness</a:t>
            </a:r>
            <a:endParaRPr lang="en-US" sz="1400" dirty="0"/>
          </a:p>
        </p:txBody>
      </p:sp>
      <p:sp>
        <p:nvSpPr>
          <p:cNvPr id="4" name="Text 2"/>
          <p:cNvSpPr txBox="1"/>
          <p:nvPr/>
        </p:nvSpPr>
        <p:spPr>
          <a:xfrm>
            <a:off x="566928" y="1536192"/>
            <a:ext cx="6413547" cy="3910076"/>
          </a:xfrm>
          <a:prstGeom prst="rect">
            <a:avLst/>
          </a:prstGeom>
          <a:noFill/>
          <a:ln/>
        </p:spPr>
        <p:txBody>
          <a:bodyPr wrap="square" lIns="0" tIns="0" rIns="0" bIns="0" rtlCol="0" anchor="t"/>
          <a:lstStyle/>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Notice your own signs: intrusive thoughts about a youth, dread before a home visit, numbness, irritability, sleep loss, or checking your phone all night.</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Debrief after every crisis, even the ones that ended well. "It turned out fine" is not the same as processed.</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Use supervision for the emotional content of the work, not only for case logistics. If your supervision has no room for it, ask for it directly.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Keep one boundary that is not negotiable — a protected hour, a phone that goes off, a day that belongs to your family.</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Know your own step 4: name two people you will call after a hard night, before you need them.</a:t>
            </a:r>
            <a:endParaRPr lang="en-US" sz="1450" dirty="0"/>
          </a:p>
          <a:p>
            <a:pPr marL="203200" indent="-203200">
              <a:lnSpc>
                <a:spcPct val="108000"/>
              </a:lnSpc>
              <a:spcAft>
                <a:spcPts val="900"/>
              </a:spcAft>
              <a:buSzPct val="100000"/>
              <a:buChar char="•"/>
            </a:pPr>
            <a:r>
              <a:rPr lang="en-US" sz="1450" dirty="0">
                <a:solidFill>
                  <a:srgbClr val="1A2B33"/>
                </a:solidFill>
                <a:latin typeface="Calibri" pitchFamily="34" charset="0"/>
                <a:ea typeface="Calibri" pitchFamily="34" charset="-122"/>
                <a:cs typeface="Calibri" pitchFamily="34" charset="-120"/>
              </a:rPr>
              <a:t>Watch each other. Teams catch burnout in a colleague long before the colleague does.</a:t>
            </a:r>
            <a:endParaRPr lang="en-US" sz="1450" dirty="0"/>
          </a:p>
        </p:txBody>
      </p:sp>
      <p:sp>
        <p:nvSpPr>
          <p:cNvPr id="5" name="Shape 3"/>
          <p:cNvSpPr/>
          <p:nvPr/>
        </p:nvSpPr>
        <p:spPr>
          <a:xfrm>
            <a:off x="7364523" y="1536192"/>
            <a:ext cx="4260244" cy="2813812"/>
          </a:xfrm>
          <a:prstGeom prst="roundRect">
            <a:avLst>
              <a:gd name="adj" fmla="val 3900"/>
            </a:avLst>
          </a:prstGeom>
          <a:solidFill>
            <a:srgbClr val="FDF3E3"/>
          </a:solidFill>
          <a:ln w="12700">
            <a:solidFill>
              <a:srgbClr val="F0CE96"/>
            </a:solidFill>
            <a:prstDash val="solid"/>
          </a:ln>
          <a:effectLst>
            <a:outerShdw blurRad="101600" dist="38100" dir="5400000" algn="bl" rotWithShape="0">
              <a:srgbClr val="0A2540">
                <a:alpha val="8000"/>
              </a:srgbClr>
            </a:outerShdw>
          </a:effectLst>
        </p:spPr>
        <p:txBody>
          <a:bodyPr/>
          <a:lstStyle/>
          <a:p>
            <a:endParaRPr lang="en-US"/>
          </a:p>
        </p:txBody>
      </p:sp>
      <p:sp>
        <p:nvSpPr>
          <p:cNvPr id="6" name="Shape 4"/>
          <p:cNvSpPr/>
          <p:nvPr/>
        </p:nvSpPr>
        <p:spPr>
          <a:xfrm>
            <a:off x="7675419" y="1810512"/>
            <a:ext cx="566928" cy="566928"/>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7828489" y="1963583"/>
            <a:ext cx="260787" cy="260787"/>
          </a:xfrm>
          <a:prstGeom prst="rect">
            <a:avLst/>
          </a:prstGeom>
        </p:spPr>
      </p:pic>
      <p:sp>
        <p:nvSpPr>
          <p:cNvPr id="8" name="Text 5"/>
          <p:cNvSpPr txBox="1"/>
          <p:nvPr/>
        </p:nvSpPr>
        <p:spPr>
          <a:xfrm>
            <a:off x="8370363" y="1828800"/>
            <a:ext cx="2934364" cy="548640"/>
          </a:xfrm>
          <a:prstGeom prst="rect">
            <a:avLst/>
          </a:prstGeom>
          <a:noFill/>
          <a:ln/>
        </p:spPr>
        <p:txBody>
          <a:bodyPr wrap="square" lIns="0" tIns="0" rIns="0" bIns="0" rtlCol="0" anchor="ctr"/>
          <a:lstStyle/>
          <a:p>
            <a:pPr marL="0" indent="0">
              <a:buNone/>
            </a:pPr>
            <a:r>
              <a:rPr lang="en-US" sz="1700" b="1" dirty="0">
                <a:solidFill>
                  <a:srgbClr val="0A2540"/>
                </a:solidFill>
                <a:latin typeface="Cambria" pitchFamily="34" charset="0"/>
                <a:ea typeface="Cambria" pitchFamily="34" charset="-122"/>
                <a:cs typeface="Cambria" pitchFamily="34" charset="-120"/>
              </a:rPr>
              <a:t>If you are struggling</a:t>
            </a:r>
            <a:endParaRPr lang="en-US" sz="1700" dirty="0"/>
          </a:p>
        </p:txBody>
      </p:sp>
      <p:sp>
        <p:nvSpPr>
          <p:cNvPr id="9" name="Text 6"/>
          <p:cNvSpPr txBox="1"/>
          <p:nvPr/>
        </p:nvSpPr>
        <p:spPr>
          <a:xfrm>
            <a:off x="7693707" y="2505456"/>
            <a:ext cx="3601876" cy="1716532"/>
          </a:xfrm>
          <a:prstGeom prst="rect">
            <a:avLst/>
          </a:prstGeom>
          <a:noFill/>
          <a:ln/>
        </p:spPr>
        <p:txBody>
          <a:bodyPr wrap="square" lIns="0" tIns="0" rIns="0" bIns="0" rtlCol="0" anchor="t"/>
          <a:lstStyle/>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988 is for helpers too — call or text, 24/7.</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Employee assistance and supervision are available, and using them is a sign of competence.</a:t>
            </a:r>
            <a:endParaRPr lang="en-US" sz="1300" dirty="0"/>
          </a:p>
          <a:p>
            <a:pPr marL="177800" indent="-177800">
              <a:spcAft>
                <a:spcPts val="800"/>
              </a:spcAft>
              <a:buSzPct val="100000"/>
              <a:buChar char="•"/>
            </a:pPr>
            <a:r>
              <a:rPr lang="en-US" sz="1300" dirty="0">
                <a:solidFill>
                  <a:srgbClr val="1A2B33"/>
                </a:solidFill>
                <a:latin typeface="Calibri" pitchFamily="34" charset="0"/>
                <a:ea typeface="Calibri" pitchFamily="34" charset="-122"/>
                <a:cs typeface="Calibri" pitchFamily="34" charset="-120"/>
              </a:rPr>
              <a:t>Tell your supervisor before you reach the end of your capacity.</a:t>
            </a:r>
            <a:endParaRPr lang="en-US" sz="13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Answer on your own, then compare with the person next to you</a:t>
            </a:r>
            <a:endParaRPr lang="en-US" sz="1400" dirty="0"/>
          </a:p>
        </p:txBody>
      </p:sp>
      <p:sp>
        <p:nvSpPr>
          <p:cNvPr id="4" name="Shape 2"/>
          <p:cNvSpPr/>
          <p:nvPr/>
        </p:nvSpPr>
        <p:spPr>
          <a:xfrm>
            <a:off x="566928" y="1661922"/>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5" name="Shape 3"/>
          <p:cNvSpPr/>
          <p:nvPr/>
        </p:nvSpPr>
        <p:spPr>
          <a:xfrm>
            <a:off x="768096" y="1735074"/>
            <a:ext cx="402336" cy="402336"/>
          </a:xfrm>
          <a:prstGeom prst="ellipse">
            <a:avLst/>
          </a:prstGeom>
          <a:solidFill>
            <a:srgbClr val="E8A33D"/>
          </a:solidFill>
          <a:ln w="12700">
            <a:solidFill>
              <a:srgbClr val="E8A33D"/>
            </a:solidFill>
            <a:prstDash val="solid"/>
          </a:ln>
        </p:spPr>
        <p:txBody>
          <a:bodyPr/>
          <a:lstStyle/>
          <a:p>
            <a:endParaRPr lang="en-US"/>
          </a:p>
        </p:txBody>
      </p:sp>
      <p:sp>
        <p:nvSpPr>
          <p:cNvPr id="6" name="Text 4"/>
          <p:cNvSpPr txBox="1"/>
          <p:nvPr/>
        </p:nvSpPr>
        <p:spPr>
          <a:xfrm>
            <a:off x="768096" y="1735074"/>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Q1</a:t>
            </a:r>
            <a:endParaRPr lang="en-US" sz="1050" dirty="0"/>
          </a:p>
        </p:txBody>
      </p:sp>
      <p:sp>
        <p:nvSpPr>
          <p:cNvPr id="7" name="Text 5"/>
          <p:cNvSpPr txBox="1"/>
          <p:nvPr/>
        </p:nvSpPr>
        <p:spPr>
          <a:xfrm>
            <a:off x="1371600" y="1707642"/>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True or false: asking a young person directly about suicide can put the idea in their head.</a:t>
            </a:r>
            <a:endParaRPr lang="en-US" sz="1350" dirty="0"/>
          </a:p>
        </p:txBody>
      </p:sp>
      <p:sp>
        <p:nvSpPr>
          <p:cNvPr id="8" name="Shape 6"/>
          <p:cNvSpPr/>
          <p:nvPr/>
        </p:nvSpPr>
        <p:spPr>
          <a:xfrm>
            <a:off x="566928" y="2393442"/>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9" name="Shape 7"/>
          <p:cNvSpPr/>
          <p:nvPr/>
        </p:nvSpPr>
        <p:spPr>
          <a:xfrm>
            <a:off x="768096" y="2466594"/>
            <a:ext cx="402336" cy="402336"/>
          </a:xfrm>
          <a:prstGeom prst="ellipse">
            <a:avLst/>
          </a:prstGeom>
          <a:solidFill>
            <a:srgbClr val="E8A33D"/>
          </a:solidFill>
          <a:ln w="12700">
            <a:solidFill>
              <a:srgbClr val="E8A33D"/>
            </a:solidFill>
            <a:prstDash val="solid"/>
          </a:ln>
        </p:spPr>
        <p:txBody>
          <a:bodyPr/>
          <a:lstStyle/>
          <a:p>
            <a:endParaRPr lang="en-US"/>
          </a:p>
        </p:txBody>
      </p:sp>
      <p:sp>
        <p:nvSpPr>
          <p:cNvPr id="10" name="Text 8"/>
          <p:cNvSpPr txBox="1"/>
          <p:nvPr/>
        </p:nvSpPr>
        <p:spPr>
          <a:xfrm>
            <a:off x="768096" y="2466594"/>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Q2</a:t>
            </a:r>
            <a:endParaRPr lang="en-US" sz="1050" dirty="0"/>
          </a:p>
        </p:txBody>
      </p:sp>
      <p:sp>
        <p:nvSpPr>
          <p:cNvPr id="11" name="Text 9"/>
          <p:cNvSpPr txBox="1"/>
          <p:nvPr/>
        </p:nvSpPr>
        <p:spPr>
          <a:xfrm>
            <a:off x="1371600" y="2439162"/>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Name the difference between a risk factor and a warning sign, and say which one requires action today.</a:t>
            </a:r>
            <a:endParaRPr lang="en-US" sz="1350" dirty="0"/>
          </a:p>
        </p:txBody>
      </p:sp>
      <p:sp>
        <p:nvSpPr>
          <p:cNvPr id="12" name="Shape 10"/>
          <p:cNvSpPr/>
          <p:nvPr/>
        </p:nvSpPr>
        <p:spPr>
          <a:xfrm>
            <a:off x="566928" y="3124962"/>
            <a:ext cx="11057839" cy="681228"/>
          </a:xfrm>
          <a:prstGeom prst="roundRect">
            <a:avLst>
              <a:gd name="adj" fmla="val 13423"/>
            </a:avLst>
          </a:prstGeom>
          <a:solidFill>
            <a:srgbClr val="FFFFFF"/>
          </a:solidFill>
          <a:ln w="12700">
            <a:solidFill>
              <a:srgbClr val="D8E2E4"/>
            </a:solidFill>
            <a:prstDash val="solid"/>
          </a:ln>
        </p:spPr>
        <p:txBody>
          <a:bodyPr/>
          <a:lstStyle/>
          <a:p>
            <a:endParaRPr lang="en-US"/>
          </a:p>
        </p:txBody>
      </p:sp>
      <p:sp>
        <p:nvSpPr>
          <p:cNvPr id="13" name="Shape 11"/>
          <p:cNvSpPr/>
          <p:nvPr/>
        </p:nvSpPr>
        <p:spPr>
          <a:xfrm>
            <a:off x="768096" y="3264408"/>
            <a:ext cx="402336" cy="402336"/>
          </a:xfrm>
          <a:prstGeom prst="ellipse">
            <a:avLst/>
          </a:prstGeom>
          <a:solidFill>
            <a:srgbClr val="E8A33D"/>
          </a:solidFill>
          <a:ln w="12700">
            <a:solidFill>
              <a:srgbClr val="E8A33D"/>
            </a:solidFill>
            <a:prstDash val="solid"/>
          </a:ln>
        </p:spPr>
        <p:txBody>
          <a:bodyPr/>
          <a:lstStyle/>
          <a:p>
            <a:endParaRPr lang="en-US"/>
          </a:p>
        </p:txBody>
      </p:sp>
      <p:sp>
        <p:nvSpPr>
          <p:cNvPr id="14" name="Text 12"/>
          <p:cNvSpPr txBox="1"/>
          <p:nvPr/>
        </p:nvSpPr>
        <p:spPr>
          <a:xfrm>
            <a:off x="768096" y="3264408"/>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Q3</a:t>
            </a:r>
            <a:endParaRPr lang="en-US" sz="1050" dirty="0"/>
          </a:p>
        </p:txBody>
      </p:sp>
      <p:sp>
        <p:nvSpPr>
          <p:cNvPr id="15" name="Text 13"/>
          <p:cNvSpPr txBox="1"/>
          <p:nvPr/>
        </p:nvSpPr>
        <p:spPr>
          <a:xfrm>
            <a:off x="1371600" y="3170682"/>
            <a:ext cx="10051999" cy="589788"/>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youth tells you they are thinking about suicide and asks you to keep it between the two of you. What exactly do you say?</a:t>
            </a:r>
            <a:endParaRPr lang="en-US" sz="1350" dirty="0"/>
          </a:p>
        </p:txBody>
      </p:sp>
      <p:sp>
        <p:nvSpPr>
          <p:cNvPr id="16" name="Shape 14"/>
          <p:cNvSpPr/>
          <p:nvPr/>
        </p:nvSpPr>
        <p:spPr>
          <a:xfrm>
            <a:off x="566928" y="3989070"/>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17" name="Shape 15"/>
          <p:cNvSpPr/>
          <p:nvPr/>
        </p:nvSpPr>
        <p:spPr>
          <a:xfrm>
            <a:off x="768096" y="4062222"/>
            <a:ext cx="402336" cy="402336"/>
          </a:xfrm>
          <a:prstGeom prst="ellipse">
            <a:avLst/>
          </a:prstGeom>
          <a:solidFill>
            <a:srgbClr val="E8A33D"/>
          </a:solidFill>
          <a:ln w="12700">
            <a:solidFill>
              <a:srgbClr val="E8A33D"/>
            </a:solidFill>
            <a:prstDash val="solid"/>
          </a:ln>
        </p:spPr>
        <p:txBody>
          <a:bodyPr/>
          <a:lstStyle/>
          <a:p>
            <a:endParaRPr lang="en-US"/>
          </a:p>
        </p:txBody>
      </p:sp>
      <p:sp>
        <p:nvSpPr>
          <p:cNvPr id="18" name="Text 16"/>
          <p:cNvSpPr txBox="1"/>
          <p:nvPr/>
        </p:nvSpPr>
        <p:spPr>
          <a:xfrm>
            <a:off x="768096" y="4062222"/>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Q4</a:t>
            </a:r>
            <a:endParaRPr lang="en-US" sz="1050" dirty="0"/>
          </a:p>
        </p:txBody>
      </p:sp>
      <p:sp>
        <p:nvSpPr>
          <p:cNvPr id="19" name="Text 17"/>
          <p:cNvSpPr txBox="1"/>
          <p:nvPr/>
        </p:nvSpPr>
        <p:spPr>
          <a:xfrm>
            <a:off x="1371600" y="4034790"/>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caregiver says there is a firearm in the home. What do you ask for, and how do you confirm it happened?</a:t>
            </a:r>
            <a:endParaRPr lang="en-US" sz="1350" dirty="0"/>
          </a:p>
        </p:txBody>
      </p:sp>
      <p:sp>
        <p:nvSpPr>
          <p:cNvPr id="20" name="Shape 18"/>
          <p:cNvSpPr/>
          <p:nvPr/>
        </p:nvSpPr>
        <p:spPr>
          <a:xfrm>
            <a:off x="566928" y="4720590"/>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21" name="Shape 19"/>
          <p:cNvSpPr/>
          <p:nvPr/>
        </p:nvSpPr>
        <p:spPr>
          <a:xfrm>
            <a:off x="768096" y="4793742"/>
            <a:ext cx="402336" cy="402336"/>
          </a:xfrm>
          <a:prstGeom prst="ellipse">
            <a:avLst/>
          </a:prstGeom>
          <a:solidFill>
            <a:srgbClr val="E8A33D"/>
          </a:solidFill>
          <a:ln w="12700">
            <a:solidFill>
              <a:srgbClr val="E8A33D"/>
            </a:solidFill>
            <a:prstDash val="solid"/>
          </a:ln>
        </p:spPr>
        <p:txBody>
          <a:bodyPr/>
          <a:lstStyle/>
          <a:p>
            <a:endParaRPr lang="en-US"/>
          </a:p>
        </p:txBody>
      </p:sp>
      <p:sp>
        <p:nvSpPr>
          <p:cNvPr id="22" name="Text 20"/>
          <p:cNvSpPr txBox="1"/>
          <p:nvPr/>
        </p:nvSpPr>
        <p:spPr>
          <a:xfrm>
            <a:off x="768096" y="4793742"/>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Q5</a:t>
            </a:r>
            <a:endParaRPr lang="en-US" sz="1050" dirty="0"/>
          </a:p>
        </p:txBody>
      </p:sp>
      <p:sp>
        <p:nvSpPr>
          <p:cNvPr id="23" name="Text 21"/>
          <p:cNvSpPr txBox="1"/>
          <p:nvPr/>
        </p:nvSpPr>
        <p:spPr>
          <a:xfrm>
            <a:off x="1371600" y="4766310"/>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Name three of the six steps of a safety plan, and say which step belongs to the adults rather than the youth.</a:t>
            </a:r>
            <a:endParaRPr lang="en-US" sz="1350" dirty="0"/>
          </a:p>
        </p:txBody>
      </p:sp>
      <p:sp>
        <p:nvSpPr>
          <p:cNvPr id="24" name="Shape 22"/>
          <p:cNvSpPr/>
          <p:nvPr/>
        </p:nvSpPr>
        <p:spPr>
          <a:xfrm>
            <a:off x="566928" y="5452110"/>
            <a:ext cx="11057839" cy="548640"/>
          </a:xfrm>
          <a:prstGeom prst="roundRect">
            <a:avLst>
              <a:gd name="adj" fmla="val 16667"/>
            </a:avLst>
          </a:prstGeom>
          <a:solidFill>
            <a:srgbClr val="FFFFFF"/>
          </a:solidFill>
          <a:ln w="12700">
            <a:solidFill>
              <a:srgbClr val="D8E2E4"/>
            </a:solidFill>
            <a:prstDash val="solid"/>
          </a:ln>
        </p:spPr>
        <p:txBody>
          <a:bodyPr/>
          <a:lstStyle/>
          <a:p>
            <a:endParaRPr lang="en-US"/>
          </a:p>
        </p:txBody>
      </p:sp>
      <p:sp>
        <p:nvSpPr>
          <p:cNvPr id="25" name="Shape 23"/>
          <p:cNvSpPr/>
          <p:nvPr/>
        </p:nvSpPr>
        <p:spPr>
          <a:xfrm>
            <a:off x="768096" y="5525262"/>
            <a:ext cx="402336" cy="402336"/>
          </a:xfrm>
          <a:prstGeom prst="ellipse">
            <a:avLst/>
          </a:prstGeom>
          <a:solidFill>
            <a:srgbClr val="E8A33D"/>
          </a:solidFill>
          <a:ln w="12700">
            <a:solidFill>
              <a:srgbClr val="E8A33D"/>
            </a:solidFill>
            <a:prstDash val="solid"/>
          </a:ln>
        </p:spPr>
        <p:txBody>
          <a:bodyPr/>
          <a:lstStyle/>
          <a:p>
            <a:endParaRPr lang="en-US"/>
          </a:p>
        </p:txBody>
      </p:sp>
      <p:sp>
        <p:nvSpPr>
          <p:cNvPr id="26" name="Text 24"/>
          <p:cNvSpPr txBox="1"/>
          <p:nvPr/>
        </p:nvSpPr>
        <p:spPr>
          <a:xfrm>
            <a:off x="768096" y="5525262"/>
            <a:ext cx="402336" cy="402336"/>
          </a:xfrm>
          <a:prstGeom prst="rect">
            <a:avLst/>
          </a:prstGeom>
          <a:noFill/>
          <a:ln/>
        </p:spPr>
        <p:txBody>
          <a:bodyPr wrap="square" lIns="0" tIns="0" rIns="0" bIns="0" rtlCol="0" anchor="ctr"/>
          <a:lstStyle/>
          <a:p>
            <a:pPr marL="0" indent="0" algn="ctr">
              <a:buNone/>
            </a:pPr>
            <a:r>
              <a:rPr lang="en-US" sz="1050" b="1" dirty="0">
                <a:solidFill>
                  <a:srgbClr val="0A2540"/>
                </a:solidFill>
                <a:latin typeface="Calibri" pitchFamily="34" charset="0"/>
                <a:ea typeface="Calibri" pitchFamily="34" charset="-122"/>
                <a:cs typeface="Calibri" pitchFamily="34" charset="-120"/>
              </a:rPr>
              <a:t>Q6</a:t>
            </a:r>
            <a:endParaRPr lang="en-US" sz="1050" dirty="0"/>
          </a:p>
        </p:txBody>
      </p:sp>
      <p:sp>
        <p:nvSpPr>
          <p:cNvPr id="27" name="Text 25"/>
          <p:cNvSpPr txBox="1"/>
          <p:nvPr/>
        </p:nvSpPr>
        <p:spPr>
          <a:xfrm>
            <a:off x="1371600" y="5497830"/>
            <a:ext cx="10051999" cy="457200"/>
          </a:xfrm>
          <a:prstGeom prst="rect">
            <a:avLst/>
          </a:prstGeom>
          <a:noFill/>
          <a:ln/>
        </p:spPr>
        <p:txBody>
          <a:bodyPr wrap="square" lIns="0" tIns="0" rIns="0" bIns="0" rtlCol="0" anchor="ctr"/>
          <a:lstStyle/>
          <a:p>
            <a:pPr marL="0" indent="0">
              <a:lnSpc>
                <a:spcPct val="105000"/>
              </a:lnSpc>
              <a:buNone/>
            </a:pPr>
            <a:r>
              <a:rPr lang="en-US" sz="1350" dirty="0">
                <a:solidFill>
                  <a:srgbClr val="1A2B33"/>
                </a:solidFill>
                <a:latin typeface="Calibri" pitchFamily="34" charset="0"/>
                <a:ea typeface="Calibri" pitchFamily="34" charset="-122"/>
                <a:cs typeface="Calibri" pitchFamily="34" charset="-120"/>
              </a:rPr>
              <a:t>A youth was hospitalized last week and now seems much better. What do you do, and why is this a high-risk period?</a:t>
            </a:r>
            <a:endParaRPr lang="en-US" sz="1350" dirty="0"/>
          </a:p>
        </p:txBody>
      </p:sp>
      <p:sp>
        <p:nvSpPr>
          <p:cNvPr id="28" name="Text 26"/>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29" name="Text 27"/>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Knowledge check: answer key</a:t>
            </a:r>
            <a:endParaRPr lang="en-US" sz="3200" dirty="0"/>
          </a:p>
        </p:txBody>
      </p:sp>
      <p:sp>
        <p:nvSpPr>
          <p:cNvPr id="3" name="Shape 1"/>
          <p:cNvSpPr/>
          <p:nvPr/>
        </p:nvSpPr>
        <p:spPr>
          <a:xfrm>
            <a:off x="566928" y="1218946"/>
            <a:ext cx="11057839" cy="613156"/>
          </a:xfrm>
          <a:prstGeom prst="roundRect">
            <a:avLst>
              <a:gd name="adj" fmla="val 14913"/>
            </a:avLst>
          </a:prstGeom>
          <a:solidFill>
            <a:srgbClr val="EDF4F4"/>
          </a:solidFill>
          <a:ln w="12700">
            <a:solidFill>
              <a:srgbClr val="C9DEDF"/>
            </a:solidFill>
            <a:prstDash val="solid"/>
          </a:ln>
        </p:spPr>
        <p:txBody>
          <a:bodyPr/>
          <a:lstStyle/>
          <a:p>
            <a:endParaRPr lang="en-US"/>
          </a:p>
        </p:txBody>
      </p:sp>
      <p:sp>
        <p:nvSpPr>
          <p:cNvPr id="4" name="Shape 2"/>
          <p:cNvSpPr/>
          <p:nvPr/>
        </p:nvSpPr>
        <p:spPr>
          <a:xfrm>
            <a:off x="786384" y="1342644"/>
            <a:ext cx="365760" cy="365760"/>
          </a:xfrm>
          <a:prstGeom prst="ellipse">
            <a:avLst/>
          </a:prstGeom>
          <a:solidFill>
            <a:srgbClr val="0D5C63"/>
          </a:solidFill>
          <a:ln w="12700">
            <a:solidFill>
              <a:srgbClr val="0D5C63"/>
            </a:solidFill>
            <a:prstDash val="solid"/>
          </a:ln>
        </p:spPr>
        <p:txBody>
          <a:bodyPr/>
          <a:lstStyle/>
          <a:p>
            <a:endParaRPr lang="en-US"/>
          </a:p>
        </p:txBody>
      </p:sp>
      <p:pic>
        <p:nvPicPr>
          <p:cNvPr id="5" name="Image 0" descr="preencoded.png"/>
          <p:cNvPicPr>
            <a:picLocks noChangeAspect="1"/>
          </p:cNvPicPr>
          <p:nvPr/>
        </p:nvPicPr>
        <p:blipFill>
          <a:blip r:embed="rId3"/>
          <a:stretch>
            <a:fillRect/>
          </a:stretch>
        </p:blipFill>
        <p:spPr>
          <a:xfrm>
            <a:off x="885139" y="1441399"/>
            <a:ext cx="168250" cy="168250"/>
          </a:xfrm>
          <a:prstGeom prst="rect">
            <a:avLst/>
          </a:prstGeom>
        </p:spPr>
      </p:pic>
      <p:sp>
        <p:nvSpPr>
          <p:cNvPr id="6" name="Text 3"/>
          <p:cNvSpPr txBox="1"/>
          <p:nvPr/>
        </p:nvSpPr>
        <p:spPr>
          <a:xfrm>
            <a:off x="1371600" y="1255522"/>
            <a:ext cx="10051999" cy="540004"/>
          </a:xfrm>
          <a:prstGeom prst="rect">
            <a:avLst/>
          </a:prstGeom>
          <a:noFill/>
          <a:ln/>
        </p:spPr>
        <p:txBody>
          <a:bodyPr wrap="square" lIns="0" tIns="0" rIns="0" bIns="0" rtlCol="0" anchor="ctr"/>
          <a:lstStyle/>
          <a:p>
            <a:pPr marL="0" indent="0">
              <a:lnSpc>
                <a:spcPct val="105000"/>
              </a:lnSpc>
              <a:buNone/>
            </a:pPr>
            <a:r>
              <a:rPr lang="en-US" sz="1250" b="1" dirty="0">
                <a:solidFill>
                  <a:srgbClr val="0D5C63"/>
                </a:solidFill>
                <a:latin typeface="Calibri" pitchFamily="34" charset="0"/>
                <a:ea typeface="Calibri" pitchFamily="34" charset="-122"/>
                <a:cs typeface="Calibri" pitchFamily="34" charset="-120"/>
              </a:rPr>
              <a:t>Q1  </a:t>
            </a:r>
            <a:r>
              <a:rPr lang="en-US" sz="1250" dirty="0">
                <a:solidFill>
                  <a:srgbClr val="1A2B33"/>
                </a:solidFill>
                <a:latin typeface="Calibri" pitchFamily="34" charset="0"/>
                <a:ea typeface="Calibri" pitchFamily="34" charset="-122"/>
                <a:cs typeface="Calibri" pitchFamily="34" charset="-120"/>
              </a:rPr>
              <a:t>False. Asking directly does not create or increase suicidal thinking, and it often lowers distress. The greater risk is the question no one asks.</a:t>
            </a:r>
            <a:endParaRPr lang="en-US" sz="1250" dirty="0"/>
          </a:p>
        </p:txBody>
      </p:sp>
      <p:sp>
        <p:nvSpPr>
          <p:cNvPr id="7" name="Shape 4"/>
          <p:cNvSpPr/>
          <p:nvPr/>
        </p:nvSpPr>
        <p:spPr>
          <a:xfrm>
            <a:off x="566928" y="1996694"/>
            <a:ext cx="11057839" cy="613156"/>
          </a:xfrm>
          <a:prstGeom prst="roundRect">
            <a:avLst>
              <a:gd name="adj" fmla="val 14913"/>
            </a:avLst>
          </a:prstGeom>
          <a:solidFill>
            <a:srgbClr val="EDF4F4"/>
          </a:solidFill>
          <a:ln w="12700">
            <a:solidFill>
              <a:srgbClr val="C9DEDF"/>
            </a:solidFill>
            <a:prstDash val="solid"/>
          </a:ln>
        </p:spPr>
        <p:txBody>
          <a:bodyPr/>
          <a:lstStyle/>
          <a:p>
            <a:endParaRPr lang="en-US"/>
          </a:p>
        </p:txBody>
      </p:sp>
      <p:sp>
        <p:nvSpPr>
          <p:cNvPr id="8" name="Shape 5"/>
          <p:cNvSpPr/>
          <p:nvPr/>
        </p:nvSpPr>
        <p:spPr>
          <a:xfrm>
            <a:off x="786384" y="2120392"/>
            <a:ext cx="365760" cy="365760"/>
          </a:xfrm>
          <a:prstGeom prst="ellipse">
            <a:avLst/>
          </a:prstGeom>
          <a:solidFill>
            <a:srgbClr val="0D5C63"/>
          </a:solidFill>
          <a:ln w="12700">
            <a:solidFill>
              <a:srgbClr val="0D5C63"/>
            </a:solidFill>
            <a:prstDash val="solid"/>
          </a:ln>
        </p:spPr>
        <p:txBody>
          <a:bodyPr/>
          <a:lstStyle/>
          <a:p>
            <a:endParaRPr lang="en-US"/>
          </a:p>
        </p:txBody>
      </p:sp>
      <p:pic>
        <p:nvPicPr>
          <p:cNvPr id="9" name="Image 1" descr="preencoded.png"/>
          <p:cNvPicPr>
            <a:picLocks noChangeAspect="1"/>
          </p:cNvPicPr>
          <p:nvPr/>
        </p:nvPicPr>
        <p:blipFill>
          <a:blip r:embed="rId3"/>
          <a:stretch>
            <a:fillRect/>
          </a:stretch>
        </p:blipFill>
        <p:spPr>
          <a:xfrm>
            <a:off x="885139" y="2219147"/>
            <a:ext cx="168250" cy="168250"/>
          </a:xfrm>
          <a:prstGeom prst="rect">
            <a:avLst/>
          </a:prstGeom>
        </p:spPr>
      </p:pic>
      <p:sp>
        <p:nvSpPr>
          <p:cNvPr id="10" name="Text 6"/>
          <p:cNvSpPr txBox="1"/>
          <p:nvPr/>
        </p:nvSpPr>
        <p:spPr>
          <a:xfrm>
            <a:off x="1371600" y="2033270"/>
            <a:ext cx="10051999" cy="540004"/>
          </a:xfrm>
          <a:prstGeom prst="rect">
            <a:avLst/>
          </a:prstGeom>
          <a:noFill/>
          <a:ln/>
        </p:spPr>
        <p:txBody>
          <a:bodyPr wrap="square" lIns="0" tIns="0" rIns="0" bIns="0" rtlCol="0" anchor="ctr"/>
          <a:lstStyle/>
          <a:p>
            <a:pPr marL="0" indent="0">
              <a:lnSpc>
                <a:spcPct val="105000"/>
              </a:lnSpc>
              <a:buNone/>
            </a:pPr>
            <a:r>
              <a:rPr lang="en-US" sz="1250" b="1" dirty="0">
                <a:solidFill>
                  <a:srgbClr val="0D5C63"/>
                </a:solidFill>
                <a:latin typeface="Calibri" pitchFamily="34" charset="0"/>
                <a:ea typeface="Calibri" pitchFamily="34" charset="-122"/>
                <a:cs typeface="Calibri" pitchFamily="34" charset="-120"/>
              </a:rPr>
              <a:t>Q2  </a:t>
            </a:r>
            <a:r>
              <a:rPr lang="en-US" sz="1250" dirty="0">
                <a:solidFill>
                  <a:srgbClr val="1A2B33"/>
                </a:solidFill>
                <a:latin typeface="Calibri" pitchFamily="34" charset="0"/>
                <a:ea typeface="Calibri" pitchFamily="34" charset="-122"/>
                <a:cs typeface="Calibri" pitchFamily="34" charset="-120"/>
              </a:rPr>
              <a:t>Risk factors are standing conditions that raise vulnerability over time; warning signs are changes suggesting something is happening now. Warning signs require action today — do not wait for a threshold of risk factors.</a:t>
            </a:r>
            <a:endParaRPr lang="en-US" sz="1250" dirty="0"/>
          </a:p>
        </p:txBody>
      </p:sp>
      <p:sp>
        <p:nvSpPr>
          <p:cNvPr id="11" name="Shape 7"/>
          <p:cNvSpPr/>
          <p:nvPr/>
        </p:nvSpPr>
        <p:spPr>
          <a:xfrm>
            <a:off x="566928" y="2774442"/>
            <a:ext cx="11057839" cy="613156"/>
          </a:xfrm>
          <a:prstGeom prst="roundRect">
            <a:avLst>
              <a:gd name="adj" fmla="val 14913"/>
            </a:avLst>
          </a:prstGeom>
          <a:solidFill>
            <a:srgbClr val="EDF4F4"/>
          </a:solidFill>
          <a:ln w="12700">
            <a:solidFill>
              <a:srgbClr val="C9DEDF"/>
            </a:solidFill>
            <a:prstDash val="solid"/>
          </a:ln>
        </p:spPr>
        <p:txBody>
          <a:bodyPr/>
          <a:lstStyle/>
          <a:p>
            <a:endParaRPr lang="en-US"/>
          </a:p>
        </p:txBody>
      </p:sp>
      <p:sp>
        <p:nvSpPr>
          <p:cNvPr id="12" name="Shape 8"/>
          <p:cNvSpPr/>
          <p:nvPr/>
        </p:nvSpPr>
        <p:spPr>
          <a:xfrm>
            <a:off x="786384" y="2898140"/>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3" name="Image 2" descr="preencoded.png"/>
          <p:cNvPicPr>
            <a:picLocks noChangeAspect="1"/>
          </p:cNvPicPr>
          <p:nvPr/>
        </p:nvPicPr>
        <p:blipFill>
          <a:blip r:embed="rId3"/>
          <a:stretch>
            <a:fillRect/>
          </a:stretch>
        </p:blipFill>
        <p:spPr>
          <a:xfrm>
            <a:off x="885139" y="2996895"/>
            <a:ext cx="168250" cy="168250"/>
          </a:xfrm>
          <a:prstGeom prst="rect">
            <a:avLst/>
          </a:prstGeom>
        </p:spPr>
      </p:pic>
      <p:sp>
        <p:nvSpPr>
          <p:cNvPr id="14" name="Text 9"/>
          <p:cNvSpPr txBox="1"/>
          <p:nvPr/>
        </p:nvSpPr>
        <p:spPr>
          <a:xfrm>
            <a:off x="1371600" y="2811018"/>
            <a:ext cx="10051999" cy="540004"/>
          </a:xfrm>
          <a:prstGeom prst="rect">
            <a:avLst/>
          </a:prstGeom>
          <a:noFill/>
          <a:ln/>
        </p:spPr>
        <p:txBody>
          <a:bodyPr wrap="square" lIns="0" tIns="0" rIns="0" bIns="0" rtlCol="0" anchor="ctr"/>
          <a:lstStyle/>
          <a:p>
            <a:pPr marL="0" indent="0">
              <a:lnSpc>
                <a:spcPct val="105000"/>
              </a:lnSpc>
              <a:buNone/>
            </a:pPr>
            <a:r>
              <a:rPr lang="en-US" sz="1250" b="1" dirty="0">
                <a:solidFill>
                  <a:srgbClr val="0D5C63"/>
                </a:solidFill>
                <a:latin typeface="Calibri" pitchFamily="34" charset="0"/>
                <a:ea typeface="Calibri" pitchFamily="34" charset="-122"/>
                <a:cs typeface="Calibri" pitchFamily="34" charset="-120"/>
              </a:rPr>
              <a:t>Q3  </a:t>
            </a:r>
            <a:r>
              <a:rPr lang="en-US" sz="1250" dirty="0">
                <a:solidFill>
                  <a:srgbClr val="1A2B33"/>
                </a:solidFill>
                <a:latin typeface="Calibri" pitchFamily="34" charset="0"/>
                <a:ea typeface="Calibri" pitchFamily="34" charset="-122"/>
                <a:cs typeface="Calibri" pitchFamily="34" charset="-120"/>
              </a:rPr>
              <a:t>"I care about you too much to keep this to myself. I can't promise secrecy, and I can tell you exactly who I am going to tell and why." Then name the people and do it in front of the youth where possible.</a:t>
            </a:r>
            <a:endParaRPr lang="en-US" sz="1250" dirty="0"/>
          </a:p>
        </p:txBody>
      </p:sp>
      <p:sp>
        <p:nvSpPr>
          <p:cNvPr id="15" name="Shape 10"/>
          <p:cNvSpPr/>
          <p:nvPr/>
        </p:nvSpPr>
        <p:spPr>
          <a:xfrm>
            <a:off x="566928" y="3552190"/>
            <a:ext cx="11057839" cy="810006"/>
          </a:xfrm>
          <a:prstGeom prst="roundRect">
            <a:avLst>
              <a:gd name="adj" fmla="val 11289"/>
            </a:avLst>
          </a:prstGeom>
          <a:solidFill>
            <a:srgbClr val="EDF4F4"/>
          </a:solidFill>
          <a:ln w="12700">
            <a:solidFill>
              <a:srgbClr val="C9DEDF"/>
            </a:solidFill>
            <a:prstDash val="solid"/>
          </a:ln>
        </p:spPr>
        <p:txBody>
          <a:bodyPr/>
          <a:lstStyle/>
          <a:p>
            <a:endParaRPr lang="en-US"/>
          </a:p>
        </p:txBody>
      </p:sp>
      <p:sp>
        <p:nvSpPr>
          <p:cNvPr id="16" name="Shape 11"/>
          <p:cNvSpPr/>
          <p:nvPr/>
        </p:nvSpPr>
        <p:spPr>
          <a:xfrm>
            <a:off x="786384" y="3774313"/>
            <a:ext cx="365760" cy="365760"/>
          </a:xfrm>
          <a:prstGeom prst="ellipse">
            <a:avLst/>
          </a:prstGeom>
          <a:solidFill>
            <a:srgbClr val="0D5C63"/>
          </a:solidFill>
          <a:ln w="12700">
            <a:solidFill>
              <a:srgbClr val="0D5C63"/>
            </a:solidFill>
            <a:prstDash val="solid"/>
          </a:ln>
        </p:spPr>
        <p:txBody>
          <a:bodyPr/>
          <a:lstStyle/>
          <a:p>
            <a:endParaRPr lang="en-US"/>
          </a:p>
        </p:txBody>
      </p:sp>
      <p:pic>
        <p:nvPicPr>
          <p:cNvPr id="17" name="Image 3" descr="preencoded.png"/>
          <p:cNvPicPr>
            <a:picLocks noChangeAspect="1"/>
          </p:cNvPicPr>
          <p:nvPr/>
        </p:nvPicPr>
        <p:blipFill>
          <a:blip r:embed="rId3"/>
          <a:stretch>
            <a:fillRect/>
          </a:stretch>
        </p:blipFill>
        <p:spPr>
          <a:xfrm>
            <a:off x="885139" y="3873068"/>
            <a:ext cx="168250" cy="168250"/>
          </a:xfrm>
          <a:prstGeom prst="rect">
            <a:avLst/>
          </a:prstGeom>
        </p:spPr>
      </p:pic>
      <p:sp>
        <p:nvSpPr>
          <p:cNvPr id="18" name="Text 12"/>
          <p:cNvSpPr txBox="1"/>
          <p:nvPr/>
        </p:nvSpPr>
        <p:spPr>
          <a:xfrm>
            <a:off x="1371600" y="3588766"/>
            <a:ext cx="10051999" cy="736854"/>
          </a:xfrm>
          <a:prstGeom prst="rect">
            <a:avLst/>
          </a:prstGeom>
          <a:noFill/>
          <a:ln/>
        </p:spPr>
        <p:txBody>
          <a:bodyPr wrap="square" lIns="0" tIns="0" rIns="0" bIns="0" rtlCol="0" anchor="ctr"/>
          <a:lstStyle/>
          <a:p>
            <a:pPr marL="0" indent="0">
              <a:lnSpc>
                <a:spcPct val="105000"/>
              </a:lnSpc>
              <a:buNone/>
            </a:pPr>
            <a:r>
              <a:rPr lang="en-US" sz="1250" b="1" dirty="0">
                <a:solidFill>
                  <a:srgbClr val="0D5C63"/>
                </a:solidFill>
                <a:latin typeface="Calibri" pitchFamily="34" charset="0"/>
                <a:ea typeface="Calibri" pitchFamily="34" charset="-122"/>
                <a:cs typeface="Calibri" pitchFamily="34" charset="-120"/>
              </a:rPr>
              <a:t>Q4  </a:t>
            </a:r>
            <a:r>
              <a:rPr lang="en-US" sz="1250" dirty="0">
                <a:solidFill>
                  <a:srgbClr val="1A2B33"/>
                </a:solidFill>
                <a:latin typeface="Calibri" pitchFamily="34" charset="0"/>
                <a:ea typeface="Calibri" pitchFamily="34" charset="-122"/>
                <a:cs typeface="Calibri" pitchFamily="34" charset="-120"/>
              </a:rPr>
              <a:t>Ask for temporary out-of-home storage or locked storage, unloaded, with ammunition locked separately — framed as a step for the next few weeks. Confirm by naming who does it, where the key goes, and a specific time you will check back, then document that confirmation.</a:t>
            </a:r>
            <a:endParaRPr lang="en-US" sz="1250" dirty="0"/>
          </a:p>
        </p:txBody>
      </p:sp>
      <p:sp>
        <p:nvSpPr>
          <p:cNvPr id="19" name="Shape 13"/>
          <p:cNvSpPr/>
          <p:nvPr/>
        </p:nvSpPr>
        <p:spPr>
          <a:xfrm>
            <a:off x="566928" y="4526788"/>
            <a:ext cx="11057839" cy="613156"/>
          </a:xfrm>
          <a:prstGeom prst="roundRect">
            <a:avLst>
              <a:gd name="adj" fmla="val 14913"/>
            </a:avLst>
          </a:prstGeom>
          <a:solidFill>
            <a:srgbClr val="EDF4F4"/>
          </a:solidFill>
          <a:ln w="12700">
            <a:solidFill>
              <a:srgbClr val="C9DEDF"/>
            </a:solidFill>
            <a:prstDash val="solid"/>
          </a:ln>
        </p:spPr>
        <p:txBody>
          <a:bodyPr/>
          <a:lstStyle/>
          <a:p>
            <a:endParaRPr lang="en-US"/>
          </a:p>
        </p:txBody>
      </p:sp>
      <p:sp>
        <p:nvSpPr>
          <p:cNvPr id="20" name="Shape 14"/>
          <p:cNvSpPr/>
          <p:nvPr/>
        </p:nvSpPr>
        <p:spPr>
          <a:xfrm>
            <a:off x="786384" y="4650486"/>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1" name="Image 4" descr="preencoded.png"/>
          <p:cNvPicPr>
            <a:picLocks noChangeAspect="1"/>
          </p:cNvPicPr>
          <p:nvPr/>
        </p:nvPicPr>
        <p:blipFill>
          <a:blip r:embed="rId3"/>
          <a:stretch>
            <a:fillRect/>
          </a:stretch>
        </p:blipFill>
        <p:spPr>
          <a:xfrm>
            <a:off x="885139" y="4749241"/>
            <a:ext cx="168250" cy="168250"/>
          </a:xfrm>
          <a:prstGeom prst="rect">
            <a:avLst/>
          </a:prstGeom>
        </p:spPr>
      </p:pic>
      <p:sp>
        <p:nvSpPr>
          <p:cNvPr id="22" name="Text 15"/>
          <p:cNvSpPr txBox="1"/>
          <p:nvPr/>
        </p:nvSpPr>
        <p:spPr>
          <a:xfrm>
            <a:off x="1371600" y="4563364"/>
            <a:ext cx="10051999" cy="540004"/>
          </a:xfrm>
          <a:prstGeom prst="rect">
            <a:avLst/>
          </a:prstGeom>
          <a:noFill/>
          <a:ln/>
        </p:spPr>
        <p:txBody>
          <a:bodyPr wrap="square" lIns="0" tIns="0" rIns="0" bIns="0" rtlCol="0" anchor="ctr"/>
          <a:lstStyle/>
          <a:p>
            <a:pPr marL="0" indent="0">
              <a:lnSpc>
                <a:spcPct val="105000"/>
              </a:lnSpc>
              <a:buNone/>
            </a:pPr>
            <a:r>
              <a:rPr lang="en-US" sz="1250" b="1" dirty="0">
                <a:solidFill>
                  <a:srgbClr val="0D5C63"/>
                </a:solidFill>
                <a:latin typeface="Calibri" pitchFamily="34" charset="0"/>
                <a:ea typeface="Calibri" pitchFamily="34" charset="-122"/>
                <a:cs typeface="Calibri" pitchFamily="34" charset="-120"/>
              </a:rPr>
              <a:t>Q5  </a:t>
            </a:r>
            <a:r>
              <a:rPr lang="en-US" sz="1250" dirty="0">
                <a:solidFill>
                  <a:srgbClr val="1A2B33"/>
                </a:solidFill>
                <a:latin typeface="Calibri" pitchFamily="34" charset="0"/>
                <a:ea typeface="Calibri" pitchFamily="34" charset="-122"/>
                <a:cs typeface="Calibri" pitchFamily="34" charset="-120"/>
              </a:rPr>
              <a:t>Any three of: warning signs; internal coping strategies; people and places that distract; people to ask for help; professionals and 988; making the environment safe. Step six — making the environment safe — belongs to the adults.</a:t>
            </a:r>
            <a:endParaRPr lang="en-US" sz="1250" dirty="0"/>
          </a:p>
        </p:txBody>
      </p:sp>
      <p:sp>
        <p:nvSpPr>
          <p:cNvPr id="23" name="Shape 16"/>
          <p:cNvSpPr/>
          <p:nvPr/>
        </p:nvSpPr>
        <p:spPr>
          <a:xfrm>
            <a:off x="566928" y="5304536"/>
            <a:ext cx="11057839" cy="810006"/>
          </a:xfrm>
          <a:prstGeom prst="roundRect">
            <a:avLst>
              <a:gd name="adj" fmla="val 11289"/>
            </a:avLst>
          </a:prstGeom>
          <a:solidFill>
            <a:srgbClr val="EDF4F4"/>
          </a:solidFill>
          <a:ln w="12700">
            <a:solidFill>
              <a:srgbClr val="C9DEDF"/>
            </a:solidFill>
            <a:prstDash val="solid"/>
          </a:ln>
        </p:spPr>
        <p:txBody>
          <a:bodyPr/>
          <a:lstStyle/>
          <a:p>
            <a:endParaRPr lang="en-US"/>
          </a:p>
        </p:txBody>
      </p:sp>
      <p:sp>
        <p:nvSpPr>
          <p:cNvPr id="24" name="Shape 17"/>
          <p:cNvSpPr/>
          <p:nvPr/>
        </p:nvSpPr>
        <p:spPr>
          <a:xfrm>
            <a:off x="786384" y="5526659"/>
            <a:ext cx="365760" cy="365760"/>
          </a:xfrm>
          <a:prstGeom prst="ellipse">
            <a:avLst/>
          </a:prstGeom>
          <a:solidFill>
            <a:srgbClr val="0D5C63"/>
          </a:solidFill>
          <a:ln w="12700">
            <a:solidFill>
              <a:srgbClr val="0D5C63"/>
            </a:solidFill>
            <a:prstDash val="solid"/>
          </a:ln>
        </p:spPr>
        <p:txBody>
          <a:bodyPr/>
          <a:lstStyle/>
          <a:p>
            <a:endParaRPr lang="en-US"/>
          </a:p>
        </p:txBody>
      </p:sp>
      <p:pic>
        <p:nvPicPr>
          <p:cNvPr id="25" name="Image 5" descr="preencoded.png"/>
          <p:cNvPicPr>
            <a:picLocks noChangeAspect="1"/>
          </p:cNvPicPr>
          <p:nvPr/>
        </p:nvPicPr>
        <p:blipFill>
          <a:blip r:embed="rId3"/>
          <a:stretch>
            <a:fillRect/>
          </a:stretch>
        </p:blipFill>
        <p:spPr>
          <a:xfrm>
            <a:off x="885139" y="5625414"/>
            <a:ext cx="168250" cy="168250"/>
          </a:xfrm>
          <a:prstGeom prst="rect">
            <a:avLst/>
          </a:prstGeom>
        </p:spPr>
      </p:pic>
      <p:sp>
        <p:nvSpPr>
          <p:cNvPr id="26" name="Text 18"/>
          <p:cNvSpPr txBox="1"/>
          <p:nvPr/>
        </p:nvSpPr>
        <p:spPr>
          <a:xfrm>
            <a:off x="1371600" y="5341112"/>
            <a:ext cx="10051999" cy="736854"/>
          </a:xfrm>
          <a:prstGeom prst="rect">
            <a:avLst/>
          </a:prstGeom>
          <a:noFill/>
          <a:ln/>
        </p:spPr>
        <p:txBody>
          <a:bodyPr wrap="square" lIns="0" tIns="0" rIns="0" bIns="0" rtlCol="0" anchor="ctr"/>
          <a:lstStyle/>
          <a:p>
            <a:pPr marL="0" indent="0">
              <a:lnSpc>
                <a:spcPct val="105000"/>
              </a:lnSpc>
              <a:buNone/>
            </a:pPr>
            <a:r>
              <a:rPr lang="en-US" sz="1250" b="1" dirty="0">
                <a:solidFill>
                  <a:srgbClr val="0D5C63"/>
                </a:solidFill>
                <a:latin typeface="Calibri" pitchFamily="34" charset="0"/>
                <a:ea typeface="Calibri" pitchFamily="34" charset="-122"/>
                <a:cs typeface="Calibri" pitchFamily="34" charset="-120"/>
              </a:rPr>
              <a:t>Q6  </a:t>
            </a:r>
            <a:r>
              <a:rPr lang="en-US" sz="1250" dirty="0">
                <a:solidFill>
                  <a:srgbClr val="1A2B33"/>
                </a:solidFill>
                <a:latin typeface="Calibri" pitchFamily="34" charset="0"/>
                <a:ea typeface="Calibri" pitchFamily="34" charset="-122"/>
                <a:cs typeface="Calibri" pitchFamily="34" charset="-120"/>
              </a:rPr>
              <a:t>Stay close: make contact within 24–48 hours, confirm the follow-up appointment actually happened, re-check access to means, and review the safety plan. The period after discharge carries elevated risk, and unexplained improvement is a reason to stay engaged rather than to close.</a:t>
            </a:r>
            <a:endParaRPr lang="en-US" sz="1250" dirty="0"/>
          </a:p>
        </p:txBody>
      </p:sp>
      <p:sp>
        <p:nvSpPr>
          <p:cNvPr id="27" name="Text 19"/>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28" name="Text 20"/>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66928" y="384048"/>
            <a:ext cx="11057839" cy="658368"/>
          </a:xfrm>
          <a:prstGeom prst="rect">
            <a:avLst/>
          </a:prstGeom>
          <a:noFill/>
          <a:ln/>
        </p:spPr>
        <p:txBody>
          <a:bodyPr wrap="square" lIns="0" tIns="0" rIns="0" bIns="0" rtlCol="0" anchor="t"/>
          <a:lstStyle/>
          <a:p>
            <a:pPr marL="0" indent="0" algn="l">
              <a:buNone/>
            </a:pPr>
            <a:r>
              <a:rPr lang="en-US" sz="3200" b="1" dirty="0">
                <a:solidFill>
                  <a:srgbClr val="0A2540"/>
                </a:solidFill>
                <a:latin typeface="Cambria" pitchFamily="34" charset="0"/>
                <a:ea typeface="Cambria" pitchFamily="34" charset="-122"/>
                <a:cs typeface="Cambria" pitchFamily="34" charset="-120"/>
              </a:rPr>
              <a:t>Resources to take with you</a:t>
            </a:r>
            <a:endParaRPr lang="en-US" sz="3200" dirty="0"/>
          </a:p>
        </p:txBody>
      </p:sp>
      <p:sp>
        <p:nvSpPr>
          <p:cNvPr id="3" name="Text 1"/>
          <p:cNvSpPr txBox="1"/>
          <p:nvPr/>
        </p:nvSpPr>
        <p:spPr>
          <a:xfrm>
            <a:off x="566928" y="1060704"/>
            <a:ext cx="11057839" cy="329184"/>
          </a:xfrm>
          <a:prstGeom prst="rect">
            <a:avLst/>
          </a:prstGeom>
          <a:noFill/>
          <a:ln/>
        </p:spPr>
        <p:txBody>
          <a:bodyPr wrap="square" lIns="0" tIns="0" rIns="0" bIns="0" rtlCol="0" anchor="ctr"/>
          <a:lstStyle/>
          <a:p>
            <a:pPr marL="0" indent="0">
              <a:buNone/>
            </a:pPr>
            <a:r>
              <a:rPr lang="en-US" sz="1400" i="1" dirty="0">
                <a:solidFill>
                  <a:srgbClr val="5E7078"/>
                </a:solidFill>
                <a:latin typeface="Calibri" pitchFamily="34" charset="0"/>
                <a:ea typeface="Calibri" pitchFamily="34" charset="-122"/>
                <a:cs typeface="Calibri" pitchFamily="34" charset="-120"/>
              </a:rPr>
              <a:t>Save these in your phone before you leave the room</a:t>
            </a:r>
            <a:endParaRPr lang="en-US" sz="1400" dirty="0"/>
          </a:p>
        </p:txBody>
      </p:sp>
      <p:sp>
        <p:nvSpPr>
          <p:cNvPr id="4" name="Shape 2"/>
          <p:cNvSpPr/>
          <p:nvPr/>
        </p:nvSpPr>
        <p:spPr>
          <a:xfrm>
            <a:off x="566928" y="1536192"/>
            <a:ext cx="3478682" cy="3280410"/>
          </a:xfrm>
          <a:prstGeom prst="roundRect">
            <a:avLst>
              <a:gd name="adj" fmla="val 3345"/>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5" name="Shape 3"/>
          <p:cNvSpPr/>
          <p:nvPr/>
        </p:nvSpPr>
        <p:spPr>
          <a:xfrm>
            <a:off x="822960"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56280" y="1925544"/>
            <a:ext cx="227137" cy="227137"/>
          </a:xfrm>
          <a:prstGeom prst="rect">
            <a:avLst/>
          </a:prstGeom>
        </p:spPr>
      </p:pic>
      <p:sp>
        <p:nvSpPr>
          <p:cNvPr id="7" name="Text 4"/>
          <p:cNvSpPr txBox="1"/>
          <p:nvPr/>
        </p:nvSpPr>
        <p:spPr>
          <a:xfrm>
            <a:off x="1481328"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Crisis lines</a:t>
            </a:r>
            <a:endParaRPr lang="en-US" sz="1500" dirty="0"/>
          </a:p>
        </p:txBody>
      </p:sp>
      <p:sp>
        <p:nvSpPr>
          <p:cNvPr id="8" name="Text 5"/>
          <p:cNvSpPr txBox="1"/>
          <p:nvPr/>
        </p:nvSpPr>
        <p:spPr>
          <a:xfrm>
            <a:off x="841248" y="2450592"/>
            <a:ext cx="2930042" cy="2201418"/>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988 Suicide &amp; Crisis Lifeline — call or text 988</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Chat: 988lifeline.org</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En español: 988, presione 2 (texto y chat disponibles)</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Veterans: 988 then press 1, or text 838255</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Crisis Text Line: text HOME to 741741</a:t>
            </a:r>
            <a:endParaRPr lang="en-US" sz="1250" dirty="0"/>
          </a:p>
        </p:txBody>
      </p:sp>
      <p:sp>
        <p:nvSpPr>
          <p:cNvPr id="9" name="Shape 6"/>
          <p:cNvSpPr/>
          <p:nvPr/>
        </p:nvSpPr>
        <p:spPr>
          <a:xfrm>
            <a:off x="4356506" y="1536192"/>
            <a:ext cx="3478682" cy="3280410"/>
          </a:xfrm>
          <a:prstGeom prst="roundRect">
            <a:avLst>
              <a:gd name="adj" fmla="val 3345"/>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0" name="Shape 7"/>
          <p:cNvSpPr/>
          <p:nvPr/>
        </p:nvSpPr>
        <p:spPr>
          <a:xfrm>
            <a:off x="4612538"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1" name="Image 1" descr="preencoded.png"/>
          <p:cNvPicPr>
            <a:picLocks noChangeAspect="1"/>
          </p:cNvPicPr>
          <p:nvPr/>
        </p:nvPicPr>
        <p:blipFill>
          <a:blip r:embed="rId4"/>
          <a:stretch>
            <a:fillRect/>
          </a:stretch>
        </p:blipFill>
        <p:spPr>
          <a:xfrm>
            <a:off x="4745858" y="1925544"/>
            <a:ext cx="227137" cy="227137"/>
          </a:xfrm>
          <a:prstGeom prst="rect">
            <a:avLst/>
          </a:prstGeom>
        </p:spPr>
      </p:pic>
      <p:sp>
        <p:nvSpPr>
          <p:cNvPr id="12" name="Text 8"/>
          <p:cNvSpPr txBox="1"/>
          <p:nvPr/>
        </p:nvSpPr>
        <p:spPr>
          <a:xfrm>
            <a:off x="5270906"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For specific youth</a:t>
            </a:r>
            <a:endParaRPr lang="en-US" sz="1500" dirty="0"/>
          </a:p>
        </p:txBody>
      </p:sp>
      <p:sp>
        <p:nvSpPr>
          <p:cNvPr id="13" name="Text 9"/>
          <p:cNvSpPr txBox="1"/>
          <p:nvPr/>
        </p:nvSpPr>
        <p:spPr>
          <a:xfrm>
            <a:off x="4630826" y="2450592"/>
            <a:ext cx="2930042" cy="2201418"/>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The Trevor Project (LGBTQ+ youth): 1-866-488-7386, or text START to 678-678</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Childhelp National Child Abuse Hotline: 1-800-422-4453</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National Human Trafficking Hotline: 1-888-373-7888, or text 233733</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Your county mobile crisis team: ______________________</a:t>
            </a:r>
            <a:endParaRPr lang="en-US" sz="1250" dirty="0"/>
          </a:p>
        </p:txBody>
      </p:sp>
      <p:sp>
        <p:nvSpPr>
          <p:cNvPr id="14" name="Shape 10"/>
          <p:cNvSpPr/>
          <p:nvPr/>
        </p:nvSpPr>
        <p:spPr>
          <a:xfrm>
            <a:off x="8146085" y="1536192"/>
            <a:ext cx="3478682" cy="3280410"/>
          </a:xfrm>
          <a:prstGeom prst="roundRect">
            <a:avLst>
              <a:gd name="adj" fmla="val 3345"/>
            </a:avLst>
          </a:prstGeom>
          <a:solidFill>
            <a:srgbClr val="0A2540"/>
          </a:solidFill>
          <a:ln w="12700">
            <a:solidFill>
              <a:srgbClr val="0A2540"/>
            </a:solidFill>
            <a:prstDash val="solid"/>
          </a:ln>
          <a:effectLst>
            <a:outerShdw blurRad="127000" dist="38100" dir="5400000" algn="bl" rotWithShape="0">
              <a:srgbClr val="0A2540">
                <a:alpha val="12000"/>
              </a:srgbClr>
            </a:outerShdw>
          </a:effectLst>
        </p:spPr>
        <p:txBody>
          <a:bodyPr/>
          <a:lstStyle/>
          <a:p>
            <a:endParaRPr lang="en-US"/>
          </a:p>
        </p:txBody>
      </p:sp>
      <p:sp>
        <p:nvSpPr>
          <p:cNvPr id="15" name="Shape 11"/>
          <p:cNvSpPr/>
          <p:nvPr/>
        </p:nvSpPr>
        <p:spPr>
          <a:xfrm>
            <a:off x="8402117" y="1792224"/>
            <a:ext cx="493776" cy="493776"/>
          </a:xfrm>
          <a:prstGeom prst="ellipse">
            <a:avLst/>
          </a:prstGeom>
          <a:solidFill>
            <a:srgbClr val="E8A33D"/>
          </a:solidFill>
          <a:ln w="12700">
            <a:solidFill>
              <a:srgbClr val="E8A33D"/>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8535436" y="1925544"/>
            <a:ext cx="227137" cy="227137"/>
          </a:xfrm>
          <a:prstGeom prst="rect">
            <a:avLst/>
          </a:prstGeom>
        </p:spPr>
      </p:pic>
      <p:sp>
        <p:nvSpPr>
          <p:cNvPr id="17" name="Text 12"/>
          <p:cNvSpPr txBox="1"/>
          <p:nvPr/>
        </p:nvSpPr>
        <p:spPr>
          <a:xfrm>
            <a:off x="9060485" y="1792224"/>
            <a:ext cx="2289962" cy="493776"/>
          </a:xfrm>
          <a:prstGeom prst="rect">
            <a:avLst/>
          </a:prstGeom>
          <a:noFill/>
          <a:ln/>
        </p:spPr>
        <p:txBody>
          <a:bodyPr wrap="square" lIns="0" tIns="0" rIns="0" bIns="0" rtlCol="0" anchor="ctr"/>
          <a:lstStyle/>
          <a:p>
            <a:pPr marL="0" indent="0">
              <a:buNone/>
            </a:pPr>
            <a:r>
              <a:rPr lang="en-US" sz="1500" b="1" dirty="0">
                <a:solidFill>
                  <a:srgbClr val="FFFFFF"/>
                </a:solidFill>
                <a:latin typeface="Cambria" pitchFamily="34" charset="0"/>
                <a:ea typeface="Cambria" pitchFamily="34" charset="-122"/>
                <a:cs typeface="Cambria" pitchFamily="34" charset="-120"/>
              </a:rPr>
              <a:t>Tools and guidance</a:t>
            </a:r>
            <a:endParaRPr lang="en-US" sz="1500" dirty="0"/>
          </a:p>
        </p:txBody>
      </p:sp>
      <p:sp>
        <p:nvSpPr>
          <p:cNvPr id="18" name="Text 13"/>
          <p:cNvSpPr txBox="1"/>
          <p:nvPr/>
        </p:nvSpPr>
        <p:spPr>
          <a:xfrm>
            <a:off x="8420405" y="2450592"/>
            <a:ext cx="2930042" cy="2201418"/>
          </a:xfrm>
          <a:prstGeom prst="rect">
            <a:avLst/>
          </a:prstGeom>
          <a:noFill/>
          <a:ln/>
        </p:spPr>
        <p:txBody>
          <a:bodyPr wrap="square" lIns="0" tIns="0" rIns="0" bIns="0" rtlCol="0" anchor="t"/>
          <a:lstStyle/>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Stanley–Brown Safety Planning Intervention template</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CDC Youth Risk Behavior Survey data (cdc.gov/yrbs)</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Safe messaging guidelines for schools and programs</a:t>
            </a:r>
            <a:endParaRPr lang="en-US" sz="1250" dirty="0"/>
          </a:p>
          <a:p>
            <a:pPr marL="0" indent="0">
              <a:lnSpc>
                <a:spcPct val="104000"/>
              </a:lnSpc>
              <a:spcAft>
                <a:spcPts val="600"/>
              </a:spcAft>
              <a:buNone/>
            </a:pPr>
            <a:r>
              <a:rPr lang="en-US" sz="1250" dirty="0">
                <a:solidFill>
                  <a:srgbClr val="DCE8EB"/>
                </a:solidFill>
                <a:latin typeface="Calibri" pitchFamily="34" charset="0"/>
                <a:ea typeface="Calibri" pitchFamily="34" charset="-122"/>
                <a:cs typeface="Calibri" pitchFamily="34" charset="-120"/>
              </a:rPr>
              <a:t>Your program's own crisis protocol and on-call number</a:t>
            </a:r>
            <a:endParaRPr lang="en-US" sz="1250" dirty="0"/>
          </a:p>
        </p:txBody>
      </p:sp>
      <p:sp>
        <p:nvSpPr>
          <p:cNvPr id="19" name="Text 14"/>
          <p:cNvSpPr txBox="1"/>
          <p:nvPr/>
        </p:nvSpPr>
        <p:spPr>
          <a:xfrm>
            <a:off x="566928" y="5017770"/>
            <a:ext cx="11057839" cy="548640"/>
          </a:xfrm>
          <a:prstGeom prst="rect">
            <a:avLst/>
          </a:prstGeom>
          <a:noFill/>
          <a:ln/>
        </p:spPr>
        <p:txBody>
          <a:bodyPr wrap="square" lIns="0" tIns="0" rIns="0" bIns="0" rtlCol="0" anchor="t"/>
          <a:lstStyle/>
          <a:p>
            <a:pPr marL="0" indent="0">
              <a:buNone/>
            </a:pPr>
            <a:r>
              <a:rPr lang="en-US" sz="1100" i="1" dirty="0">
                <a:solidFill>
                  <a:srgbClr val="5E7078"/>
                </a:solidFill>
                <a:latin typeface="Calibri" pitchFamily="34" charset="0"/>
                <a:ea typeface="Calibri" pitchFamily="34" charset="-122"/>
                <a:cs typeface="Calibri" pitchFamily="34" charset="-120"/>
              </a:rPr>
              <a:t>Facilitator note: verify every phone number and web address before each delivery, and write your county mobile crisis number on the handout before copying it.</a:t>
            </a:r>
            <a:endParaRPr lang="en-US" sz="1100" dirty="0"/>
          </a:p>
        </p:txBody>
      </p:sp>
      <p:sp>
        <p:nvSpPr>
          <p:cNvPr id="20" name="Text 15"/>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5E7078"/>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21" name="Text 16"/>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5E7078"/>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A2540"/>
        </a:solidFill>
        <a:effectLst/>
      </p:bgPr>
    </p:bg>
    <p:spTree>
      <p:nvGrpSpPr>
        <p:cNvPr id="1" name=""/>
        <p:cNvGrpSpPr/>
        <p:nvPr/>
      </p:nvGrpSpPr>
      <p:grpSpPr>
        <a:xfrm>
          <a:off x="0" y="0"/>
          <a:ext cx="0" cy="0"/>
          <a:chOff x="0" y="0"/>
          <a:chExt cx="0" cy="0"/>
        </a:xfrm>
      </p:grpSpPr>
      <p:sp>
        <p:nvSpPr>
          <p:cNvPr id="2" name="Shape 0"/>
          <p:cNvSpPr/>
          <p:nvPr/>
        </p:nvSpPr>
        <p:spPr>
          <a:xfrm>
            <a:off x="-1371600" y="3840480"/>
            <a:ext cx="4754880" cy="4754880"/>
          </a:xfrm>
          <a:prstGeom prst="ellipse">
            <a:avLst/>
          </a:prstGeom>
          <a:solidFill>
            <a:srgbClr val="167C7E">
              <a:alpha val="24000"/>
            </a:srgbClr>
          </a:solidFill>
          <a:ln w="12700">
            <a:solidFill>
              <a:srgbClr val="167C7E">
                <a:alpha val="24000"/>
              </a:srgbClr>
            </a:solidFill>
            <a:prstDash val="solid"/>
          </a:ln>
        </p:spPr>
        <p:txBody>
          <a:bodyPr/>
          <a:lstStyle/>
          <a:p>
            <a:endParaRPr lang="en-US"/>
          </a:p>
        </p:txBody>
      </p:sp>
      <p:sp>
        <p:nvSpPr>
          <p:cNvPr id="3" name="Text 1"/>
          <p:cNvSpPr txBox="1"/>
          <p:nvPr/>
        </p:nvSpPr>
        <p:spPr>
          <a:xfrm>
            <a:off x="566928" y="1371600"/>
            <a:ext cx="8595360" cy="100584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One caring adult changes outcomes</a:t>
            </a:r>
            <a:endParaRPr lang="en-US" sz="3800" dirty="0"/>
          </a:p>
        </p:txBody>
      </p:sp>
      <p:sp>
        <p:nvSpPr>
          <p:cNvPr id="4" name="Text 2"/>
          <p:cNvSpPr txBox="1"/>
          <p:nvPr/>
        </p:nvSpPr>
        <p:spPr>
          <a:xfrm>
            <a:off x="566928" y="2560320"/>
            <a:ext cx="768096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You do not need to be a clinician to save a life. You need to notice, to ask, and to stay.</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Ask the question in the words you practiced today.</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Build the plan with the youth, and put time and distance between them and the means.</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Follow up — and keep following up when things look better.</a:t>
            </a:r>
            <a:endParaRPr lang="en-US" sz="1500" dirty="0"/>
          </a:p>
          <a:p>
            <a:pPr marL="203200" indent="-203200">
              <a:spcAft>
                <a:spcPts val="1200"/>
              </a:spcAft>
              <a:buSzPct val="100000"/>
              <a:buChar char="•"/>
            </a:pPr>
            <a:r>
              <a:rPr lang="en-US" sz="1500" dirty="0">
                <a:solidFill>
                  <a:srgbClr val="C8DADF"/>
                </a:solidFill>
                <a:latin typeface="Calibri" pitchFamily="34" charset="0"/>
                <a:ea typeface="Calibri" pitchFamily="34" charset="-122"/>
                <a:cs typeface="Calibri" pitchFamily="34" charset="-120"/>
              </a:rPr>
              <a:t>Certificates of completion are issued after the evaluation is submitted.</a:t>
            </a:r>
            <a:endParaRPr lang="en-US" sz="1500" dirty="0"/>
          </a:p>
        </p:txBody>
      </p:sp>
      <p:sp>
        <p:nvSpPr>
          <p:cNvPr id="5" name="Shape 3"/>
          <p:cNvSpPr/>
          <p:nvPr/>
        </p:nvSpPr>
        <p:spPr>
          <a:xfrm>
            <a:off x="8503920" y="2560320"/>
            <a:ext cx="3108960" cy="2103120"/>
          </a:xfrm>
          <a:prstGeom prst="roundRect">
            <a:avLst>
              <a:gd name="adj" fmla="val 5217"/>
            </a:avLst>
          </a:prstGeom>
          <a:solidFill>
            <a:srgbClr val="FFFFFF">
              <a:alpha val="10000"/>
            </a:srgbClr>
          </a:solidFill>
          <a:ln w="12700">
            <a:solidFill>
              <a:srgbClr val="3D6070"/>
            </a:solidFill>
            <a:prstDash val="solid"/>
          </a:ln>
        </p:spPr>
        <p:txBody>
          <a:bodyPr/>
          <a:lstStyle/>
          <a:p>
            <a:endParaRPr lang="en-US"/>
          </a:p>
        </p:txBody>
      </p:sp>
      <p:sp>
        <p:nvSpPr>
          <p:cNvPr id="6" name="Shape 4"/>
          <p:cNvSpPr/>
          <p:nvPr/>
        </p:nvSpPr>
        <p:spPr>
          <a:xfrm>
            <a:off x="8796528" y="2798064"/>
            <a:ext cx="512064" cy="512064"/>
          </a:xfrm>
          <a:prstGeom prst="ellipse">
            <a:avLst/>
          </a:prstGeom>
          <a:solidFill>
            <a:srgbClr val="E8A33D"/>
          </a:solidFill>
          <a:ln w="12700">
            <a:solidFill>
              <a:srgbClr val="E8A33D"/>
            </a:solidFill>
            <a:prstDash val="solid"/>
          </a:ln>
        </p:spPr>
        <p:txBody>
          <a:bodyPr/>
          <a:lstStyle/>
          <a:p>
            <a:endParaRPr lang="en-US"/>
          </a:p>
        </p:txBody>
      </p:sp>
      <p:pic>
        <p:nvPicPr>
          <p:cNvPr id="7" name="Image 0" descr="preencoded.png"/>
          <p:cNvPicPr>
            <a:picLocks noChangeAspect="1"/>
          </p:cNvPicPr>
          <p:nvPr/>
        </p:nvPicPr>
        <p:blipFill>
          <a:blip r:embed="rId3"/>
          <a:stretch>
            <a:fillRect/>
          </a:stretch>
        </p:blipFill>
        <p:spPr>
          <a:xfrm>
            <a:off x="8934785" y="2936321"/>
            <a:ext cx="235549" cy="235549"/>
          </a:xfrm>
          <a:prstGeom prst="rect">
            <a:avLst/>
          </a:prstGeom>
        </p:spPr>
      </p:pic>
      <p:sp>
        <p:nvSpPr>
          <p:cNvPr id="8" name="Text 5"/>
          <p:cNvSpPr txBox="1"/>
          <p:nvPr/>
        </p:nvSpPr>
        <p:spPr>
          <a:xfrm>
            <a:off x="8796528" y="3438144"/>
            <a:ext cx="2560320" cy="274320"/>
          </a:xfrm>
          <a:prstGeom prst="rect">
            <a:avLst/>
          </a:prstGeom>
          <a:noFill/>
          <a:ln/>
        </p:spPr>
        <p:txBody>
          <a:bodyPr wrap="square" lIns="0" tIns="0" rIns="0" bIns="0" rtlCol="0" anchor="ctr"/>
          <a:lstStyle/>
          <a:p>
            <a:pPr marL="0" indent="0">
              <a:buNone/>
            </a:pPr>
            <a:r>
              <a:rPr lang="en-US" sz="1400" b="1" dirty="0">
                <a:solidFill>
                  <a:srgbClr val="FFFFFF"/>
                </a:solidFill>
                <a:latin typeface="Cambria" pitchFamily="34" charset="0"/>
                <a:ea typeface="Cambria" pitchFamily="34" charset="-122"/>
                <a:cs typeface="Cambria" pitchFamily="34" charset="-120"/>
              </a:rPr>
              <a:t>Questions &amp; follow-up</a:t>
            </a:r>
            <a:endParaRPr lang="en-US" sz="1400" dirty="0"/>
          </a:p>
        </p:txBody>
      </p:sp>
      <p:sp>
        <p:nvSpPr>
          <p:cNvPr id="9" name="Text 6"/>
          <p:cNvSpPr txBox="1"/>
          <p:nvPr/>
        </p:nvSpPr>
        <p:spPr>
          <a:xfrm>
            <a:off x="8796528" y="3749040"/>
            <a:ext cx="2606040" cy="822960"/>
          </a:xfrm>
          <a:prstGeom prst="rect">
            <a:avLst/>
          </a:prstGeom>
          <a:noFill/>
          <a:ln/>
        </p:spPr>
        <p:txBody>
          <a:bodyPr wrap="square" lIns="0" tIns="0" rIns="0" bIns="0" rtlCol="0" anchor="t"/>
          <a:lstStyle/>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 Children and Youth Services</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national@ncyservices.org</a:t>
            </a:r>
            <a:endParaRPr lang="en-US" sz="1200" dirty="0"/>
          </a:p>
          <a:p>
            <a:pPr marL="0" indent="0">
              <a:lnSpc>
                <a:spcPct val="110000"/>
              </a:lnSpc>
              <a:buNone/>
            </a:pPr>
            <a:r>
              <a:rPr lang="en-US" sz="1200" dirty="0">
                <a:solidFill>
                  <a:srgbClr val="DCE8EB"/>
                </a:solidFill>
                <a:latin typeface="Calibri" pitchFamily="34" charset="0"/>
                <a:ea typeface="Calibri" pitchFamily="34" charset="-122"/>
                <a:cs typeface="Calibri" pitchFamily="34" charset="-120"/>
              </a:rPr>
              <a:t>ncyservices.org</a:t>
            </a:r>
            <a:endParaRPr lang="en-US" sz="1200" dirty="0"/>
          </a:p>
        </p:txBody>
      </p:sp>
      <p:sp>
        <p:nvSpPr>
          <p:cNvPr id="10" name="Text 7"/>
          <p:cNvSpPr txBox="1"/>
          <p:nvPr/>
        </p:nvSpPr>
        <p:spPr>
          <a:xfrm>
            <a:off x="566928" y="6437376"/>
            <a:ext cx="10234879" cy="256032"/>
          </a:xfrm>
          <a:prstGeom prst="rect">
            <a:avLst/>
          </a:prstGeom>
          <a:noFill/>
          <a:ln/>
        </p:spPr>
        <p:txBody>
          <a:bodyPr wrap="square" lIns="0" tIns="0" rIns="0" bIns="0" rtlCol="0" anchor="ctr"/>
          <a:lstStyle/>
          <a:p>
            <a:pPr marL="0" indent="0" algn="l">
              <a:buNone/>
            </a:pPr>
            <a:r>
              <a:rPr lang="en-US" sz="900" dirty="0">
                <a:solidFill>
                  <a:srgbClr val="8FA8B0"/>
                </a:solidFill>
                <a:latin typeface="Calibri" pitchFamily="34" charset="0"/>
                <a:ea typeface="Calibri" pitchFamily="34" charset="-122"/>
                <a:cs typeface="Calibri" pitchFamily="34" charset="-120"/>
              </a:rPr>
              <a:t>NCYS Community Learning Center  ·  Suicide Prevention &amp; Safety Planning for Youth</a:t>
            </a:r>
            <a:endParaRPr lang="en-US" sz="900" dirty="0"/>
          </a:p>
        </p:txBody>
      </p:sp>
      <p:sp>
        <p:nvSpPr>
          <p:cNvPr id="11" name="Text 8"/>
          <p:cNvSpPr txBox="1"/>
          <p:nvPr/>
        </p:nvSpPr>
        <p:spPr>
          <a:xfrm>
            <a:off x="11076127" y="6437376"/>
            <a:ext cx="548640" cy="256032"/>
          </a:xfrm>
          <a:prstGeom prst="rect">
            <a:avLst/>
          </a:prstGeom>
          <a:noFill/>
          <a:ln/>
        </p:spPr>
        <p:txBody>
          <a:bodyPr wrap="square" lIns="0" tIns="0" rIns="0" bIns="0" rtlCol="0" anchor="ctr"/>
          <a:lstStyle/>
          <a:p>
            <a:pPr marL="0" indent="0" algn="r">
              <a:buNone/>
            </a:pPr>
            <a:r>
              <a:rPr lang="en-US" sz="900" dirty="0">
                <a:solidFill>
                  <a:srgbClr val="8FA8B0"/>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6875</Words>
  <Application>Microsoft Office PowerPoint</Application>
  <PresentationFormat>Widescreen</PresentationFormat>
  <Paragraphs>478</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National Children and Youth Services (NCYS)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Suicide Prevention and Safety Planning for Youth</dc:title>
  <dc:subject/>
  <dc:creator>National Children and Youth Services</dc:creator>
  <cp:lastModifiedBy>Aluney Elferr De Albuquerque Silva</cp:lastModifiedBy>
  <cp:revision>1</cp:revision>
  <dcterms:created xsi:type="dcterms:W3CDTF">2026-09-12T22:17:17Z</dcterms:created>
  <dcterms:modified xsi:type="dcterms:W3CDTF">2026-09-12T23:27:52Z</dcterms:modified>
</cp:coreProperties>
</file>