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1353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(5 min). Ask participants to say one word for what they already associate with this work. Frame the session: these are children first, and everything that follows — trauma-informed practice, cultural humility, case management, safety — rests on that. Note that this training is for staff, caregivers, and community partners, not a legal training.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quickly (2 min). Flag objective seven as the one most staff underestimate: the family relationship, not the referral list, is usually the hardest part of the work.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the arc (1 min). Tell participants that Section 4 includes a case scenario they will work in table groups.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 the group in who these children are and what the journey to a sponsor actually looks like. Facts before feelings, then both.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factual and unsentimental (5 min). The purpose is to replace the single story participants may carry with an accurate range. Ask: which of these six does your program see most? Avoid asking anyone to speculate about a specific child's legal case.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these timeframes are requirements, not targets (5 min). Verify current policy before each delivery — ORR policy is revised periodically, and the Policy Guide is the authority. Reference: ORR Unaccompanied Children Bureau Policy Guide, Section 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card (4 min). The most common quality failure in post-release work is a case file full of referrals that never became appointments. Teach the habit: confirm, then document the confirmation.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Trauma and culture are not add-ons to the case plan; they determine whether any of it works.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practice point explicitly (5 min): our role is not to collect the trauma history. It is to notice functioning, offer stability, and connect the child with a clinician who can go there safely. Repeated retelling to untrained adults causes harm without benefit.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the two trainings explicitly (4 min). Staff in post-release work are frequently the first to notice risk and the least likely to have practiced asking. Encourage them to take the suicide prevention module if they have not.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indigenous-language point is the most actionable item on this slide (5 min). A family assumed to speak Spanish who actually speaks Mam will nod through every visit and receive nothing. Ask participants how they would find a Mam interpreter today — most will not know, and that is the gap to close.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card non-negotiable (4 min). This shortcut happens in nearly every program under time pressure, and it is exactly how disclosures get missed. Name your program's interpreter line and how to reach it out loud.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concrete service domains. This is where a family's first ninety days are won or lost.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the most time on school enrollment (6 min). Enrollment refusals and demands for documents still happen; staff should know the right to enroll is settled law and should be ready to speak with a district office. Ask participants what has blocked an enrollment in their experience and how it was resolved.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precise on the dual-reporting requirement (5 min). Staff routinely believe one filing covers both. It does not. Reference: ORR Unaccompanied Children Bureau Policy Guide, Section 6, and your state statute. See the NCYS mandated reporting training for the full protocol.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Reunification is a relationship being rebuilt, often after years. The family needs coaching, not just referrals.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changes how staff read a "good" first visit (5 min). The honeymoon is not evidence of a stable placement, and closing a case during it is a common error. Prepare both sides in advance: tell them the hard weeks are coming and are normal.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the discipline conversation aloud with a volunteer (5 min). Done badly it sounds like an accusation and the family closes; done well it is protective information delivered with respect. Have participants write down the exact words they would use.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7 minutes, then debrief for 5 (12 min). Listen for: the discipline comment needing a direct, respectful follow-up and possibly a report; the school enrollment refusal being unlawful and fixable with a call to the district; the Mam interpretation requirement; the work and debt raising exploitation questions; and the court date requiring an immediate legal connection. Note that Wilmer should not interpret this conversation.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the case well: first contact, documentation, safety reporting, and closure that holds.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is a requirement, not a courtesy (4 min). A child who is never seen alone cannot disclose. Step 6 matters more than it looks — families who have your number in hand use it before a small problem becomes a crisis.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closure problem directly (4 min). Cases end on a schedule, but families need to know what to do afterward. The written, translated, name-and-number plan is what remains once the program is gone.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5 minutes, then take answers aloud (7 min). Question 6 is the one that most often gets answered wrong — insist on the correct answer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answers briefly (3 min). If anything was contested, resolve it by reading the policy source rather than by discussion.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the resource card (2 min). Flag that the ORR call center number and policy details should be confirmed each time this is taught.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each participant to name one thing they will change in their next visit (2 min), then cover certificates and the evaluation.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052560" y="-1737360"/>
            <a:ext cx="5120640" cy="5120640"/>
          </a:xfrm>
          <a:prstGeom prst="ellipse">
            <a:avLst/>
          </a:prstGeom>
          <a:solidFill>
            <a:srgbClr val="167C7E">
              <a:alpha val="28000"/>
            </a:srgbClr>
          </a:solidFill>
          <a:ln w="12700">
            <a:solidFill>
              <a:srgbClr val="167C7E">
                <a:alpha val="28000"/>
              </a:srgbClr>
            </a:solidFill>
            <a:prstDash val="solid"/>
          </a:ln>
        </p:spPr>
        <p:txBody>
          <a:bodyPr/>
          <a:lstStyle/>
          <a:p>
            <a:endParaRPr lang="en-US"/>
          </a:p>
        </p:txBody>
      </p:sp>
      <p:sp>
        <p:nvSpPr>
          <p:cNvPr id="3" name="Shape 1"/>
          <p:cNvSpPr/>
          <p:nvPr/>
        </p:nvSpPr>
        <p:spPr>
          <a:xfrm>
            <a:off x="10607040" y="4480560"/>
            <a:ext cx="3108960" cy="3108960"/>
          </a:xfrm>
          <a:prstGeom prst="ellipse">
            <a:avLst/>
          </a:prstGeom>
          <a:solidFill>
            <a:srgbClr val="E8A33D">
              <a:alpha val="32000"/>
            </a:srgbClr>
          </a:solidFill>
          <a:ln w="12700">
            <a:solidFill>
              <a:srgbClr val="E8A33D">
                <a:alpha val="32000"/>
              </a:srgbClr>
            </a:solidFill>
            <a:prstDash val="solid"/>
          </a:ln>
        </p:spPr>
        <p:txBody>
          <a:bodyPr/>
          <a:lstStyle/>
          <a:p>
            <a:endParaRPr lang="en-US"/>
          </a:p>
        </p:txBody>
      </p:sp>
      <p:sp>
        <p:nvSpPr>
          <p:cNvPr id="4" name="Text 2"/>
          <p:cNvSpPr txBox="1"/>
          <p:nvPr/>
        </p:nvSpPr>
        <p:spPr>
          <a:xfrm>
            <a:off x="566928" y="713232"/>
            <a:ext cx="7863840" cy="274320"/>
          </a:xfrm>
          <a:prstGeom prst="rect">
            <a:avLst/>
          </a:prstGeom>
          <a:noFill/>
          <a:ln/>
        </p:spPr>
        <p:txBody>
          <a:bodyPr wrap="square" lIns="0" tIns="0" rIns="0" bIns="0" rtlCol="0" anchor="ctr"/>
          <a:lstStyle/>
          <a:p>
            <a:pPr marL="0" indent="0">
              <a:buNone/>
            </a:pPr>
            <a:r>
              <a:rPr lang="en-US" sz="1200" b="1" kern="0" spc="240" dirty="0">
                <a:solidFill>
                  <a:srgbClr val="E8A33D"/>
                </a:solidFill>
                <a:latin typeface="Calibri" pitchFamily="34" charset="0"/>
                <a:ea typeface="Calibri" pitchFamily="34" charset="-122"/>
                <a:cs typeface="Calibri" pitchFamily="34" charset="-120"/>
              </a:rPr>
              <a:t>NATIONAL CHILDREN AND YOUTH SERVICES</a:t>
            </a:r>
            <a:endParaRPr lang="en-US" sz="1200" dirty="0"/>
          </a:p>
        </p:txBody>
      </p:sp>
      <p:sp>
        <p:nvSpPr>
          <p:cNvPr id="5" name="Text 3"/>
          <p:cNvSpPr txBox="1"/>
          <p:nvPr/>
        </p:nvSpPr>
        <p:spPr>
          <a:xfrm>
            <a:off x="566928" y="1005840"/>
            <a:ext cx="7863840" cy="292608"/>
          </a:xfrm>
          <a:prstGeom prst="rect">
            <a:avLst/>
          </a:prstGeom>
          <a:noFill/>
          <a:ln/>
        </p:spPr>
        <p:txBody>
          <a:bodyPr wrap="square" lIns="0" tIns="0" rIns="0" bIns="0" rtlCol="0" anchor="ctr"/>
          <a:lstStyle/>
          <a:p>
            <a:pPr marL="0" indent="0">
              <a:buNone/>
            </a:pPr>
            <a:r>
              <a:rPr lang="en-US" sz="1300" dirty="0">
                <a:solidFill>
                  <a:srgbClr val="A8C3CA"/>
                </a:solidFill>
                <a:latin typeface="Calibri" pitchFamily="34" charset="0"/>
                <a:ea typeface="Calibri" pitchFamily="34" charset="-122"/>
                <a:cs typeface="Calibri" pitchFamily="34" charset="-120"/>
              </a:rPr>
              <a:t>Community Learning Center</a:t>
            </a:r>
            <a:endParaRPr lang="en-US" sz="1300" dirty="0"/>
          </a:p>
        </p:txBody>
      </p:sp>
      <p:sp>
        <p:nvSpPr>
          <p:cNvPr id="6" name="Text 4"/>
          <p:cNvSpPr txBox="1"/>
          <p:nvPr/>
        </p:nvSpPr>
        <p:spPr>
          <a:xfrm>
            <a:off x="566928" y="1783080"/>
            <a:ext cx="8595360" cy="1828800"/>
          </a:xfrm>
          <a:prstGeom prst="rect">
            <a:avLst/>
          </a:prstGeom>
          <a:noFill/>
          <a:ln/>
        </p:spPr>
        <p:txBody>
          <a:bodyPr wrap="square" lIns="0" tIns="0" rIns="0" bIns="0"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Supporting Unaccompanied</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Children After Release</a:t>
            </a:r>
            <a:endParaRPr lang="en-US" sz="4400" dirty="0"/>
          </a:p>
        </p:txBody>
      </p:sp>
      <p:sp>
        <p:nvSpPr>
          <p:cNvPr id="7" name="Text 5"/>
          <p:cNvSpPr txBox="1"/>
          <p:nvPr/>
        </p:nvSpPr>
        <p:spPr>
          <a:xfrm>
            <a:off x="566928" y="3703320"/>
            <a:ext cx="8138160" cy="658368"/>
          </a:xfrm>
          <a:prstGeom prst="rect">
            <a:avLst/>
          </a:prstGeom>
          <a:noFill/>
          <a:ln/>
        </p:spPr>
        <p:txBody>
          <a:bodyPr wrap="square" lIns="0" tIns="0" rIns="0" bIns="0" rtlCol="0" anchor="ctr"/>
          <a:lstStyle/>
          <a:p>
            <a:pPr marL="0" indent="0">
              <a:buNone/>
            </a:pPr>
            <a:r>
              <a:rPr lang="en-US" sz="1600" dirty="0">
                <a:solidFill>
                  <a:srgbClr val="C8DADF"/>
                </a:solidFill>
                <a:latin typeface="Calibri" pitchFamily="34" charset="0"/>
                <a:ea typeface="Calibri" pitchFamily="34" charset="-122"/>
                <a:cs typeface="Calibri" pitchFamily="34" charset="-120"/>
              </a:rPr>
              <a:t>Trauma-informed, culturally responsive post-release practice with children and their sponsors</a:t>
            </a:r>
            <a:endParaRPr lang="en-US" sz="1600" dirty="0"/>
          </a:p>
        </p:txBody>
      </p:sp>
      <p:sp>
        <p:nvSpPr>
          <p:cNvPr id="8" name="Shape 6"/>
          <p:cNvSpPr/>
          <p:nvPr/>
        </p:nvSpPr>
        <p:spPr>
          <a:xfrm>
            <a:off x="566928" y="4663440"/>
            <a:ext cx="123444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9" name="Text 7"/>
          <p:cNvSpPr txBox="1"/>
          <p:nvPr/>
        </p:nvSpPr>
        <p:spPr>
          <a:xfrm>
            <a:off x="566928" y="4663440"/>
            <a:ext cx="123444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90 minutes</a:t>
            </a:r>
            <a:endParaRPr lang="en-US" sz="1100" dirty="0"/>
          </a:p>
        </p:txBody>
      </p:sp>
      <p:sp>
        <p:nvSpPr>
          <p:cNvPr id="10" name="Shape 8"/>
          <p:cNvSpPr/>
          <p:nvPr/>
        </p:nvSpPr>
        <p:spPr>
          <a:xfrm>
            <a:off x="1947672" y="4663440"/>
            <a:ext cx="4786884"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1" name="Text 9"/>
          <p:cNvSpPr txBox="1"/>
          <p:nvPr/>
        </p:nvSpPr>
        <p:spPr>
          <a:xfrm>
            <a:off x="1947672" y="4663440"/>
            <a:ext cx="4786884"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Case managers · Clinicians · Community partners</a:t>
            </a:r>
            <a:endParaRPr lang="en-US" sz="1100" dirty="0"/>
          </a:p>
        </p:txBody>
      </p:sp>
      <p:sp>
        <p:nvSpPr>
          <p:cNvPr id="12" name="Shape 10"/>
          <p:cNvSpPr/>
          <p:nvPr/>
        </p:nvSpPr>
        <p:spPr>
          <a:xfrm>
            <a:off x="6880860" y="4663440"/>
            <a:ext cx="267462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3" name="Text 11"/>
          <p:cNvSpPr txBox="1"/>
          <p:nvPr/>
        </p:nvSpPr>
        <p:spPr>
          <a:xfrm>
            <a:off x="6880860" y="4663440"/>
            <a:ext cx="267462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Certificate of completion</a:t>
            </a:r>
            <a:endParaRPr lang="en-US" sz="1100" dirty="0"/>
          </a:p>
        </p:txBody>
      </p:sp>
      <p:sp>
        <p:nvSpPr>
          <p:cNvPr id="14" name="Shape 12"/>
          <p:cNvSpPr/>
          <p:nvPr/>
        </p:nvSpPr>
        <p:spPr>
          <a:xfrm>
            <a:off x="566928" y="5193792"/>
            <a:ext cx="2098548"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5" name="Text 13"/>
          <p:cNvSpPr txBox="1"/>
          <p:nvPr/>
        </p:nvSpPr>
        <p:spPr>
          <a:xfrm>
            <a:off x="566928" y="5193792"/>
            <a:ext cx="2098548"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Level: Foundational</a:t>
            </a:r>
            <a:endParaRPr lang="en-US" sz="1100" dirty="0"/>
          </a:p>
        </p:txBody>
      </p:sp>
      <p:sp>
        <p:nvSpPr>
          <p:cNvPr id="16" name="Text 14"/>
          <p:cNvSpPr txBox="1"/>
          <p:nvPr/>
        </p:nvSpPr>
        <p:spPr>
          <a:xfrm>
            <a:off x="566928" y="5961888"/>
            <a:ext cx="11057839" cy="365760"/>
          </a:xfrm>
          <a:prstGeom prst="rect">
            <a:avLst/>
          </a:prstGeom>
          <a:noFill/>
          <a:ln/>
        </p:spPr>
        <p:txBody>
          <a:bodyPr wrap="square" lIns="0" tIns="0" rIns="0" bIns="0" rtlCol="0" anchor="ctr"/>
          <a:lstStyle/>
          <a:p>
            <a:pPr marL="0" indent="0">
              <a:buNone/>
            </a:pPr>
            <a:r>
              <a:rPr lang="en-US" sz="1100" dirty="0">
                <a:solidFill>
                  <a:srgbClr val="8FA8B0"/>
                </a:solidFill>
                <a:latin typeface="Calibri" pitchFamily="34" charset="0"/>
                <a:ea typeface="Calibri" pitchFamily="34" charset="-122"/>
                <a:cs typeface="Calibri" pitchFamily="34" charset="-120"/>
              </a:rPr>
              <a:t>National Children and Youth Services  ·  Community Learning Center  ·  ncyservices.org</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you will be able to do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Learning objectives</a:t>
            </a:r>
            <a:endParaRPr lang="en-US" sz="1400" dirty="0"/>
          </a:p>
        </p:txBody>
      </p:sp>
      <p:sp>
        <p:nvSpPr>
          <p:cNvPr id="4" name="Shape 2"/>
          <p:cNvSpPr/>
          <p:nvPr/>
        </p:nvSpPr>
        <p:spPr>
          <a:xfrm>
            <a:off x="56692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5" name="Text 3"/>
          <p:cNvSpPr txBox="1"/>
          <p:nvPr/>
        </p:nvSpPr>
        <p:spPr>
          <a:xfrm>
            <a:off x="56692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1</a:t>
            </a:r>
            <a:endParaRPr lang="en-US" sz="1200" dirty="0"/>
          </a:p>
        </p:txBody>
      </p:sp>
      <p:sp>
        <p:nvSpPr>
          <p:cNvPr id="6" name="Text 4"/>
          <p:cNvSpPr txBox="1"/>
          <p:nvPr/>
        </p:nvSpPr>
        <p:spPr>
          <a:xfrm>
            <a:off x="113385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Describe the path a child travels from arrival to release to a sponsor, and where services fit.</a:t>
            </a:r>
            <a:endParaRPr lang="en-US" sz="1450" dirty="0"/>
          </a:p>
        </p:txBody>
      </p:sp>
      <p:sp>
        <p:nvSpPr>
          <p:cNvPr id="7" name="Shape 5"/>
          <p:cNvSpPr/>
          <p:nvPr/>
        </p:nvSpPr>
        <p:spPr>
          <a:xfrm>
            <a:off x="56692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8" name="Text 6"/>
          <p:cNvSpPr txBox="1"/>
          <p:nvPr/>
        </p:nvSpPr>
        <p:spPr>
          <a:xfrm>
            <a:off x="56692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2</a:t>
            </a:r>
            <a:endParaRPr lang="en-US" sz="1200" dirty="0"/>
          </a:p>
        </p:txBody>
      </p:sp>
      <p:sp>
        <p:nvSpPr>
          <p:cNvPr id="9" name="Text 7"/>
          <p:cNvSpPr txBox="1"/>
          <p:nvPr/>
        </p:nvSpPr>
        <p:spPr>
          <a:xfrm>
            <a:off x="113385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Distinguish the levels of post-release services and the timeframes each requires.</a:t>
            </a:r>
            <a:endParaRPr lang="en-US" sz="1450" dirty="0"/>
          </a:p>
        </p:txBody>
      </p:sp>
      <p:sp>
        <p:nvSpPr>
          <p:cNvPr id="10" name="Shape 8"/>
          <p:cNvSpPr/>
          <p:nvPr/>
        </p:nvSpPr>
        <p:spPr>
          <a:xfrm>
            <a:off x="56692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11" name="Text 9"/>
          <p:cNvSpPr txBox="1"/>
          <p:nvPr/>
        </p:nvSpPr>
        <p:spPr>
          <a:xfrm>
            <a:off x="56692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113385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Recognize cumulative trauma across pre-migration, transit, custody, and post-release phases.</a:t>
            </a:r>
            <a:endParaRPr lang="en-US" sz="1450" dirty="0"/>
          </a:p>
        </p:txBody>
      </p:sp>
      <p:sp>
        <p:nvSpPr>
          <p:cNvPr id="13" name="Shape 11"/>
          <p:cNvSpPr/>
          <p:nvPr/>
        </p:nvSpPr>
        <p:spPr>
          <a:xfrm>
            <a:off x="56692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14" name="Text 12"/>
          <p:cNvSpPr txBox="1"/>
          <p:nvPr/>
        </p:nvSpPr>
        <p:spPr>
          <a:xfrm>
            <a:off x="56692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4</a:t>
            </a:r>
            <a:endParaRPr lang="en-US" sz="1200" dirty="0"/>
          </a:p>
        </p:txBody>
      </p:sp>
      <p:sp>
        <p:nvSpPr>
          <p:cNvPr id="15" name="Text 13"/>
          <p:cNvSpPr txBox="1"/>
          <p:nvPr/>
        </p:nvSpPr>
        <p:spPr>
          <a:xfrm>
            <a:off x="113385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Practice cultural humility and use language access correctly in every contact.</a:t>
            </a:r>
            <a:endParaRPr lang="en-US" sz="1450" dirty="0"/>
          </a:p>
        </p:txBody>
      </p:sp>
      <p:sp>
        <p:nvSpPr>
          <p:cNvPr id="16" name="Shape 14"/>
          <p:cNvSpPr/>
          <p:nvPr/>
        </p:nvSpPr>
        <p:spPr>
          <a:xfrm>
            <a:off x="632444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17" name="Text 15"/>
          <p:cNvSpPr txBox="1"/>
          <p:nvPr/>
        </p:nvSpPr>
        <p:spPr>
          <a:xfrm>
            <a:off x="632444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5</a:t>
            </a:r>
            <a:endParaRPr lang="en-US" sz="1200" dirty="0"/>
          </a:p>
        </p:txBody>
      </p:sp>
      <p:sp>
        <p:nvSpPr>
          <p:cNvPr id="18" name="Text 16"/>
          <p:cNvSpPr txBox="1"/>
          <p:nvPr/>
        </p:nvSpPr>
        <p:spPr>
          <a:xfrm>
            <a:off x="689137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Connect families to school enrollment, health care, legal support, and behavioral health.</a:t>
            </a:r>
            <a:endParaRPr lang="en-US" sz="1450" dirty="0"/>
          </a:p>
        </p:txBody>
      </p:sp>
      <p:sp>
        <p:nvSpPr>
          <p:cNvPr id="19" name="Shape 17"/>
          <p:cNvSpPr/>
          <p:nvPr/>
        </p:nvSpPr>
        <p:spPr>
          <a:xfrm>
            <a:off x="632444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20" name="Text 18"/>
          <p:cNvSpPr txBox="1"/>
          <p:nvPr/>
        </p:nvSpPr>
        <p:spPr>
          <a:xfrm>
            <a:off x="632444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6</a:t>
            </a:r>
            <a:endParaRPr lang="en-US" sz="1200" dirty="0"/>
          </a:p>
        </p:txBody>
      </p:sp>
      <p:sp>
        <p:nvSpPr>
          <p:cNvPr id="21" name="Text 19"/>
          <p:cNvSpPr txBox="1"/>
          <p:nvPr/>
        </p:nvSpPr>
        <p:spPr>
          <a:xfrm>
            <a:off x="689137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Recognize indicators of trafficking, labor exploitation, and unsafe placements — and report them.</a:t>
            </a:r>
            <a:endParaRPr lang="en-US" sz="1450" dirty="0"/>
          </a:p>
        </p:txBody>
      </p:sp>
      <p:sp>
        <p:nvSpPr>
          <p:cNvPr id="22" name="Shape 20"/>
          <p:cNvSpPr/>
          <p:nvPr/>
        </p:nvSpPr>
        <p:spPr>
          <a:xfrm>
            <a:off x="632444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23" name="Text 21"/>
          <p:cNvSpPr txBox="1"/>
          <p:nvPr/>
        </p:nvSpPr>
        <p:spPr>
          <a:xfrm>
            <a:off x="632444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7</a:t>
            </a:r>
            <a:endParaRPr lang="en-US" sz="1200" dirty="0"/>
          </a:p>
        </p:txBody>
      </p:sp>
      <p:sp>
        <p:nvSpPr>
          <p:cNvPr id="24" name="Text 22"/>
          <p:cNvSpPr txBox="1"/>
          <p:nvPr/>
        </p:nvSpPr>
        <p:spPr>
          <a:xfrm>
            <a:off x="689137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Coach sponsors through the realities of reunification after long separation.</a:t>
            </a:r>
            <a:endParaRPr lang="en-US" sz="1450" dirty="0"/>
          </a:p>
        </p:txBody>
      </p:sp>
      <p:sp>
        <p:nvSpPr>
          <p:cNvPr id="25" name="Shape 23"/>
          <p:cNvSpPr/>
          <p:nvPr/>
        </p:nvSpPr>
        <p:spPr>
          <a:xfrm>
            <a:off x="632444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26" name="Text 24"/>
          <p:cNvSpPr txBox="1"/>
          <p:nvPr/>
        </p:nvSpPr>
        <p:spPr>
          <a:xfrm>
            <a:off x="632444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8</a:t>
            </a:r>
            <a:endParaRPr lang="en-US" sz="1200" dirty="0"/>
          </a:p>
        </p:txBody>
      </p:sp>
      <p:sp>
        <p:nvSpPr>
          <p:cNvPr id="27" name="Text 25"/>
          <p:cNvSpPr txBox="1"/>
          <p:nvPr/>
        </p:nvSpPr>
        <p:spPr>
          <a:xfrm>
            <a:off x="689137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Document, plan, and close a case so that supports outlast your involvement.</a:t>
            </a:r>
            <a:endParaRPr lang="en-US" sz="14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How the 90 minutes are spent</a:t>
            </a:r>
            <a:endParaRPr lang="en-US" sz="3200" dirty="0"/>
          </a:p>
        </p:txBody>
      </p:sp>
      <p:sp>
        <p:nvSpPr>
          <p:cNvPr id="3" name="Shape 1"/>
          <p:cNvSpPr/>
          <p:nvPr/>
        </p:nvSpPr>
        <p:spPr>
          <a:xfrm>
            <a:off x="566928" y="1755648"/>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4" name="Shape 2"/>
          <p:cNvSpPr/>
          <p:nvPr/>
        </p:nvSpPr>
        <p:spPr>
          <a:xfrm>
            <a:off x="786384" y="1828800"/>
            <a:ext cx="457200" cy="457200"/>
          </a:xfrm>
          <a:prstGeom prst="ellipse">
            <a:avLst/>
          </a:prstGeom>
          <a:solidFill>
            <a:srgbClr val="0D5C63"/>
          </a:solidFill>
          <a:ln w="12700">
            <a:solidFill>
              <a:srgbClr val="0D5C63"/>
            </a:solidFill>
            <a:prstDash val="solid"/>
          </a:ln>
        </p:spPr>
        <p:txBody>
          <a:bodyPr/>
          <a:lstStyle/>
          <a:p>
            <a:endParaRPr lang="en-US"/>
          </a:p>
        </p:txBody>
      </p:sp>
      <p:sp>
        <p:nvSpPr>
          <p:cNvPr id="5" name="Text 3"/>
          <p:cNvSpPr txBox="1"/>
          <p:nvPr/>
        </p:nvSpPr>
        <p:spPr>
          <a:xfrm>
            <a:off x="786384" y="182880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499616" y="1801368"/>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Who</a:t>
            </a:r>
            <a:endParaRPr lang="en-US" sz="1500" dirty="0"/>
          </a:p>
        </p:txBody>
      </p:sp>
      <p:sp>
        <p:nvSpPr>
          <p:cNvPr id="7" name="Text 5"/>
          <p:cNvSpPr txBox="1"/>
          <p:nvPr/>
        </p:nvSpPr>
        <p:spPr>
          <a:xfrm>
            <a:off x="4791456" y="1801368"/>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The children, the journey, and what post-release services are (15 min)</a:t>
            </a:r>
            <a:endParaRPr lang="en-US" sz="1250" dirty="0"/>
          </a:p>
        </p:txBody>
      </p:sp>
      <p:sp>
        <p:nvSpPr>
          <p:cNvPr id="8" name="Shape 6"/>
          <p:cNvSpPr/>
          <p:nvPr/>
        </p:nvSpPr>
        <p:spPr>
          <a:xfrm>
            <a:off x="566928" y="2560320"/>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86384" y="2633472"/>
            <a:ext cx="457200" cy="457200"/>
          </a:xfrm>
          <a:prstGeom prst="ellipse">
            <a:avLst/>
          </a:prstGeom>
          <a:solidFill>
            <a:srgbClr val="0D5C63"/>
          </a:solidFill>
          <a:ln w="12700">
            <a:solidFill>
              <a:srgbClr val="0D5C63"/>
            </a:solidFill>
            <a:prstDash val="solid"/>
          </a:ln>
        </p:spPr>
        <p:txBody>
          <a:bodyPr/>
          <a:lstStyle/>
          <a:p>
            <a:endParaRPr lang="en-US"/>
          </a:p>
        </p:txBody>
      </p:sp>
      <p:sp>
        <p:nvSpPr>
          <p:cNvPr id="10" name="Text 8"/>
          <p:cNvSpPr txBox="1"/>
          <p:nvPr/>
        </p:nvSpPr>
        <p:spPr>
          <a:xfrm>
            <a:off x="786384" y="263347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499616" y="2606040"/>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How we show up</a:t>
            </a:r>
            <a:endParaRPr lang="en-US" sz="1500" dirty="0"/>
          </a:p>
        </p:txBody>
      </p:sp>
      <p:sp>
        <p:nvSpPr>
          <p:cNvPr id="12" name="Text 10"/>
          <p:cNvSpPr txBox="1"/>
          <p:nvPr/>
        </p:nvSpPr>
        <p:spPr>
          <a:xfrm>
            <a:off x="4791456" y="2606040"/>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Trauma-informed practice, cultural humility, and language access (20 min)</a:t>
            </a:r>
            <a:endParaRPr lang="en-US" sz="1250" dirty="0"/>
          </a:p>
        </p:txBody>
      </p:sp>
      <p:sp>
        <p:nvSpPr>
          <p:cNvPr id="13" name="Shape 11"/>
          <p:cNvSpPr/>
          <p:nvPr/>
        </p:nvSpPr>
        <p:spPr>
          <a:xfrm>
            <a:off x="566928" y="3364992"/>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14" name="Shape 12"/>
          <p:cNvSpPr/>
          <p:nvPr/>
        </p:nvSpPr>
        <p:spPr>
          <a:xfrm>
            <a:off x="786384" y="3438144"/>
            <a:ext cx="457200" cy="457200"/>
          </a:xfrm>
          <a:prstGeom prst="ellipse">
            <a:avLst/>
          </a:prstGeom>
          <a:solidFill>
            <a:srgbClr val="0D5C63"/>
          </a:solidFill>
          <a:ln w="12700">
            <a:solidFill>
              <a:srgbClr val="0D5C63"/>
            </a:solidFill>
            <a:prstDash val="solid"/>
          </a:ln>
        </p:spPr>
        <p:txBody>
          <a:bodyPr/>
          <a:lstStyle/>
          <a:p>
            <a:endParaRPr lang="en-US"/>
          </a:p>
        </p:txBody>
      </p:sp>
      <p:sp>
        <p:nvSpPr>
          <p:cNvPr id="15" name="Text 13"/>
          <p:cNvSpPr txBox="1"/>
          <p:nvPr/>
        </p:nvSpPr>
        <p:spPr>
          <a:xfrm>
            <a:off x="786384" y="343814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1499616" y="3410712"/>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What we deliver</a:t>
            </a:r>
            <a:endParaRPr lang="en-US" sz="1500" dirty="0"/>
          </a:p>
        </p:txBody>
      </p:sp>
      <p:sp>
        <p:nvSpPr>
          <p:cNvPr id="17" name="Text 15"/>
          <p:cNvSpPr txBox="1"/>
          <p:nvPr/>
        </p:nvSpPr>
        <p:spPr>
          <a:xfrm>
            <a:off x="4791456" y="3410712"/>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School, health, legal, behavioral health, safety, and work (20 min)</a:t>
            </a:r>
            <a:endParaRPr lang="en-US" sz="1250" dirty="0"/>
          </a:p>
        </p:txBody>
      </p:sp>
      <p:sp>
        <p:nvSpPr>
          <p:cNvPr id="18" name="Shape 16"/>
          <p:cNvSpPr/>
          <p:nvPr/>
        </p:nvSpPr>
        <p:spPr>
          <a:xfrm>
            <a:off x="566928" y="4169664"/>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19" name="Shape 17"/>
          <p:cNvSpPr/>
          <p:nvPr/>
        </p:nvSpPr>
        <p:spPr>
          <a:xfrm>
            <a:off x="786384" y="4242816"/>
            <a:ext cx="457200" cy="457200"/>
          </a:xfrm>
          <a:prstGeom prst="ellipse">
            <a:avLst/>
          </a:prstGeom>
          <a:solidFill>
            <a:srgbClr val="0D5C63"/>
          </a:solidFill>
          <a:ln w="12700">
            <a:solidFill>
              <a:srgbClr val="0D5C63"/>
            </a:solidFill>
            <a:prstDash val="solid"/>
          </a:ln>
        </p:spPr>
        <p:txBody>
          <a:bodyPr/>
          <a:lstStyle/>
          <a:p>
            <a:endParaRPr lang="en-US"/>
          </a:p>
        </p:txBody>
      </p:sp>
      <p:sp>
        <p:nvSpPr>
          <p:cNvPr id="20" name="Text 18"/>
          <p:cNvSpPr txBox="1"/>
          <p:nvPr/>
        </p:nvSpPr>
        <p:spPr>
          <a:xfrm>
            <a:off x="786384" y="4242816"/>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9"/>
          <p:cNvSpPr txBox="1"/>
          <p:nvPr/>
        </p:nvSpPr>
        <p:spPr>
          <a:xfrm>
            <a:off x="1499616" y="4215384"/>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family</a:t>
            </a:r>
            <a:endParaRPr lang="en-US" sz="1500" dirty="0"/>
          </a:p>
        </p:txBody>
      </p:sp>
      <p:sp>
        <p:nvSpPr>
          <p:cNvPr id="22" name="Text 20"/>
          <p:cNvSpPr txBox="1"/>
          <p:nvPr/>
        </p:nvSpPr>
        <p:spPr>
          <a:xfrm>
            <a:off x="4791456" y="4215384"/>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Reunification after separation, discipline norms, and sponsor coaching (20 min)</a:t>
            </a:r>
            <a:endParaRPr lang="en-US" sz="1250" dirty="0"/>
          </a:p>
        </p:txBody>
      </p:sp>
      <p:sp>
        <p:nvSpPr>
          <p:cNvPr id="23" name="Shape 21"/>
          <p:cNvSpPr/>
          <p:nvPr/>
        </p:nvSpPr>
        <p:spPr>
          <a:xfrm>
            <a:off x="566928" y="4974336"/>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24" name="Shape 22"/>
          <p:cNvSpPr/>
          <p:nvPr/>
        </p:nvSpPr>
        <p:spPr>
          <a:xfrm>
            <a:off x="786384" y="5047488"/>
            <a:ext cx="457200" cy="457200"/>
          </a:xfrm>
          <a:prstGeom prst="ellipse">
            <a:avLst/>
          </a:prstGeom>
          <a:solidFill>
            <a:srgbClr val="0D5C63"/>
          </a:solidFill>
          <a:ln w="12700">
            <a:solidFill>
              <a:srgbClr val="0D5C63"/>
            </a:solidFill>
            <a:prstDash val="solid"/>
          </a:ln>
        </p:spPr>
        <p:txBody>
          <a:bodyPr/>
          <a:lstStyle/>
          <a:p>
            <a:endParaRPr lang="en-US"/>
          </a:p>
        </p:txBody>
      </p:sp>
      <p:sp>
        <p:nvSpPr>
          <p:cNvPr id="25" name="Text 23"/>
          <p:cNvSpPr txBox="1"/>
          <p:nvPr/>
        </p:nvSpPr>
        <p:spPr>
          <a:xfrm>
            <a:off x="786384" y="504748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txBox="1"/>
          <p:nvPr/>
        </p:nvSpPr>
        <p:spPr>
          <a:xfrm>
            <a:off x="1499616" y="5020056"/>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case</a:t>
            </a:r>
            <a:endParaRPr lang="en-US" sz="1500" dirty="0"/>
          </a:p>
        </p:txBody>
      </p:sp>
      <p:sp>
        <p:nvSpPr>
          <p:cNvPr id="27" name="Text 25"/>
          <p:cNvSpPr txBox="1"/>
          <p:nvPr/>
        </p:nvSpPr>
        <p:spPr>
          <a:xfrm>
            <a:off x="4791456" y="5020056"/>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First contact, documentation, safety reporting, and closure (15 min)</a:t>
            </a:r>
            <a:endParaRPr lang="en-US" sz="12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1</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Who these children are</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The journey, the sponsor, and the services that follow</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Why children come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Most are fleeing something, going toward someone, or both</a:t>
            </a:r>
            <a:endParaRPr lang="en-US" sz="1400" dirty="0"/>
          </a:p>
        </p:txBody>
      </p:sp>
      <p:sp>
        <p:nvSpPr>
          <p:cNvPr id="4" name="Shape 2"/>
          <p:cNvSpPr/>
          <p:nvPr/>
        </p:nvSpPr>
        <p:spPr>
          <a:xfrm>
            <a:off x="566928"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Violence and threat</a:t>
            </a:r>
            <a:endParaRPr lang="en-US" sz="1500" dirty="0"/>
          </a:p>
        </p:txBody>
      </p:sp>
      <p:sp>
        <p:nvSpPr>
          <p:cNvPr id="8" name="Text 5"/>
          <p:cNvSpPr txBox="1"/>
          <p:nvPr/>
        </p:nvSpPr>
        <p:spPr>
          <a:xfrm>
            <a:off x="841248"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Gang recruitment and extortion, threats against a family member, gender-based violence, abuse at home with no protection available, or persecution for who they are or what a relative did.</a:t>
            </a:r>
            <a:endParaRPr lang="en-US" sz="1150" dirty="0"/>
          </a:p>
        </p:txBody>
      </p:sp>
      <p:sp>
        <p:nvSpPr>
          <p:cNvPr id="9" name="Shape 6"/>
          <p:cNvSpPr/>
          <p:nvPr/>
        </p:nvSpPr>
        <p:spPr>
          <a:xfrm>
            <a:off x="4356506"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Reunification</a:t>
            </a:r>
            <a:endParaRPr lang="en-US" sz="1500" dirty="0"/>
          </a:p>
        </p:txBody>
      </p:sp>
      <p:sp>
        <p:nvSpPr>
          <p:cNvPr id="13" name="Text 9"/>
          <p:cNvSpPr txBox="1"/>
          <p:nvPr/>
        </p:nvSpPr>
        <p:spPr>
          <a:xfrm>
            <a:off x="4630826"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A parent left years earlier to work and send money home. The child was raised by a grandmother who has died or become unwell. Coming north is the plan the family finally saved for.</a:t>
            </a:r>
            <a:endParaRPr lang="en-US" sz="1150" dirty="0"/>
          </a:p>
        </p:txBody>
      </p:sp>
      <p:sp>
        <p:nvSpPr>
          <p:cNvPr id="14" name="Shape 10"/>
          <p:cNvSpPr/>
          <p:nvPr/>
        </p:nvSpPr>
        <p:spPr>
          <a:xfrm>
            <a:off x="8146085" y="1536192"/>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Survival</a:t>
            </a:r>
            <a:endParaRPr lang="en-US" sz="1500" dirty="0"/>
          </a:p>
        </p:txBody>
      </p:sp>
      <p:sp>
        <p:nvSpPr>
          <p:cNvPr id="18" name="Text 13"/>
          <p:cNvSpPr txBox="1"/>
          <p:nvPr/>
        </p:nvSpPr>
        <p:spPr>
          <a:xfrm>
            <a:off x="8420405" y="2615184"/>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Crop failure, hurricanes, no school past a certain grade, no work, a sibling to support. Children make adult calculations about risk because the adults around them are out of options.</a:t>
            </a:r>
            <a:endParaRPr lang="en-US" sz="1150" dirty="0"/>
          </a:p>
        </p:txBody>
      </p:sp>
      <p:sp>
        <p:nvSpPr>
          <p:cNvPr id="19" name="Shape 14"/>
          <p:cNvSpPr/>
          <p:nvPr/>
        </p:nvSpPr>
        <p:spPr>
          <a:xfrm>
            <a:off x="566928"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390471"/>
            <a:ext cx="235549" cy="235549"/>
          </a:xfrm>
          <a:prstGeom prst="rect">
            <a:avLst/>
          </a:prstGeom>
        </p:spPr>
      </p:pic>
      <p:sp>
        <p:nvSpPr>
          <p:cNvPr id="22" name="Text 16"/>
          <p:cNvSpPr txBox="1"/>
          <p:nvPr/>
        </p:nvSpPr>
        <p:spPr>
          <a:xfrm>
            <a:off x="1517904"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journey</a:t>
            </a:r>
            <a:endParaRPr lang="en-US" sz="1500" dirty="0"/>
          </a:p>
        </p:txBody>
      </p:sp>
      <p:sp>
        <p:nvSpPr>
          <p:cNvPr id="23" name="Text 17"/>
          <p:cNvSpPr txBox="1"/>
          <p:nvPr/>
        </p:nvSpPr>
        <p:spPr>
          <a:xfrm>
            <a:off x="841248"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Weeks or months of travel, debt to smugglers, hunger, extortion, assault, detention, and separation from travel companions. Many children have witnessed or experienced serious harm en route.</a:t>
            </a:r>
            <a:endParaRPr lang="en-US" sz="1150" dirty="0"/>
          </a:p>
        </p:txBody>
      </p:sp>
      <p:sp>
        <p:nvSpPr>
          <p:cNvPr id="24" name="Shape 18"/>
          <p:cNvSpPr/>
          <p:nvPr/>
        </p:nvSpPr>
        <p:spPr>
          <a:xfrm>
            <a:off x="4356506"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390471"/>
            <a:ext cx="235549" cy="235549"/>
          </a:xfrm>
          <a:prstGeom prst="rect">
            <a:avLst/>
          </a:prstGeom>
        </p:spPr>
      </p:pic>
      <p:sp>
        <p:nvSpPr>
          <p:cNvPr id="27" name="Text 20"/>
          <p:cNvSpPr txBox="1"/>
          <p:nvPr/>
        </p:nvSpPr>
        <p:spPr>
          <a:xfrm>
            <a:off x="5307482"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Custody</a:t>
            </a:r>
            <a:endParaRPr lang="en-US" sz="1500" dirty="0"/>
          </a:p>
        </p:txBody>
      </p:sp>
      <p:sp>
        <p:nvSpPr>
          <p:cNvPr id="28" name="Text 21"/>
          <p:cNvSpPr txBox="1"/>
          <p:nvPr/>
        </p:nvSpPr>
        <p:spPr>
          <a:xfrm>
            <a:off x="4630826"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Apprehension, then transfer to ORR care: a shelter, foster placement, or other facility, with schooling, medical care, and case management while a sponsor is identified and vetted.</a:t>
            </a:r>
            <a:endParaRPr lang="en-US" sz="1150" dirty="0"/>
          </a:p>
        </p:txBody>
      </p:sp>
      <p:sp>
        <p:nvSpPr>
          <p:cNvPr id="29" name="Shape 22"/>
          <p:cNvSpPr/>
          <p:nvPr/>
        </p:nvSpPr>
        <p:spPr>
          <a:xfrm>
            <a:off x="8146085" y="3977894"/>
            <a:ext cx="347868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390471"/>
            <a:ext cx="235549" cy="235549"/>
          </a:xfrm>
          <a:prstGeom prst="rect">
            <a:avLst/>
          </a:prstGeom>
        </p:spPr>
      </p:pic>
      <p:sp>
        <p:nvSpPr>
          <p:cNvPr id="32" name="Text 24"/>
          <p:cNvSpPr txBox="1"/>
          <p:nvPr/>
        </p:nvSpPr>
        <p:spPr>
          <a:xfrm>
            <a:off x="9097061" y="423392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Release to a sponsor</a:t>
            </a:r>
            <a:endParaRPr lang="en-US" sz="1500" dirty="0"/>
          </a:p>
        </p:txBody>
      </p:sp>
      <p:sp>
        <p:nvSpPr>
          <p:cNvPr id="33" name="Text 25"/>
          <p:cNvSpPr txBox="1"/>
          <p:nvPr/>
        </p:nvSpPr>
        <p:spPr>
          <a:xfrm>
            <a:off x="8420405" y="5056886"/>
            <a:ext cx="293004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Most children are released to a parent, relative, or other adult sponsor while their immigration case proceeds. Release is the beginning of the adjustment, not the end of it.</a:t>
            </a:r>
            <a:endParaRPr lang="en-US" sz="115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post-release services are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Levels, timeframes, and what each is designed to do — per the ORR Unaccompanied Children Bureau Policy Guide</a:t>
            </a:r>
            <a:endParaRPr lang="en-US" sz="1400" dirty="0"/>
          </a:p>
        </p:txBody>
      </p:sp>
      <p:sp>
        <p:nvSpPr>
          <p:cNvPr id="4" name="Shape 2"/>
          <p:cNvSpPr/>
          <p:nvPr/>
        </p:nvSpPr>
        <p:spPr>
          <a:xfrm>
            <a:off x="566928" y="1536192"/>
            <a:ext cx="11057839" cy="547528"/>
          </a:xfrm>
          <a:prstGeom prst="roundRect">
            <a:avLst>
              <a:gd name="adj" fmla="val 16701"/>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01224" cy="401224"/>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01224" cy="40122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45608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Level One</a:t>
            </a:r>
            <a:endParaRPr lang="en-US" sz="1500" dirty="0"/>
          </a:p>
        </p:txBody>
      </p:sp>
      <p:sp>
        <p:nvSpPr>
          <p:cNvPr id="8" name="Text 6"/>
          <p:cNvSpPr txBox="1"/>
          <p:nvPr/>
        </p:nvSpPr>
        <p:spPr>
          <a:xfrm>
            <a:off x="4791456" y="1581912"/>
            <a:ext cx="6558991" cy="45608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Brief virtual check-ins at roughly 7, 14, and 30 days after release to confirm safety, school enrollment, and awareness of court dates. Up to about 30 days.</a:t>
            </a:r>
            <a:endParaRPr lang="en-US" sz="1050" dirty="0"/>
          </a:p>
        </p:txBody>
      </p:sp>
      <p:sp>
        <p:nvSpPr>
          <p:cNvPr id="9" name="Shape 7"/>
          <p:cNvSpPr/>
          <p:nvPr/>
        </p:nvSpPr>
        <p:spPr>
          <a:xfrm>
            <a:off x="566928" y="2284888"/>
            <a:ext cx="11057839" cy="697168"/>
          </a:xfrm>
          <a:prstGeom prst="roundRect">
            <a:avLst>
              <a:gd name="adj" fmla="val 13116"/>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395728"/>
            <a:ext cx="475488" cy="475488"/>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395728"/>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30608"/>
            <a:ext cx="3108960" cy="60572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Level Two</a:t>
            </a:r>
            <a:endParaRPr lang="en-US" sz="1500" dirty="0"/>
          </a:p>
        </p:txBody>
      </p:sp>
      <p:sp>
        <p:nvSpPr>
          <p:cNvPr id="13" name="Text 11"/>
          <p:cNvSpPr txBox="1"/>
          <p:nvPr/>
        </p:nvSpPr>
        <p:spPr>
          <a:xfrm>
            <a:off x="4791456" y="2330608"/>
            <a:ext cx="6558991" cy="60572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Case management with monthly in-person visits for about six months: needs assessment, case plan, and connection to community resources. Initial in-person visit within 14 business days of referral acceptance.</a:t>
            </a:r>
            <a:endParaRPr lang="en-US" sz="1050" dirty="0"/>
          </a:p>
        </p:txBody>
      </p:sp>
      <p:sp>
        <p:nvSpPr>
          <p:cNvPr id="14" name="Shape 12"/>
          <p:cNvSpPr/>
          <p:nvPr/>
        </p:nvSpPr>
        <p:spPr>
          <a:xfrm>
            <a:off x="566928" y="3183224"/>
            <a:ext cx="11057839" cy="697168"/>
          </a:xfrm>
          <a:prstGeom prst="roundRect">
            <a:avLst>
              <a:gd name="adj" fmla="val 13116"/>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94064"/>
            <a:ext cx="475488" cy="475488"/>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94064"/>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228944"/>
            <a:ext cx="3108960" cy="60572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Level Three</a:t>
            </a:r>
            <a:endParaRPr lang="en-US" sz="1500" dirty="0"/>
          </a:p>
        </p:txBody>
      </p:sp>
      <p:sp>
        <p:nvSpPr>
          <p:cNvPr id="18" name="Text 16"/>
          <p:cNvSpPr txBox="1"/>
          <p:nvPr/>
        </p:nvSpPr>
        <p:spPr>
          <a:xfrm>
            <a:off x="4791456" y="3228944"/>
            <a:ext cx="6558991" cy="60572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Intensive engagement — weekly in-person visits for roughly 45–60 days, then potentially monthly, for up to six months total. For crisis situations, clinical intervention, safety planning, and family stabilization.</a:t>
            </a:r>
            <a:endParaRPr lang="en-US" sz="1050" dirty="0"/>
          </a:p>
        </p:txBody>
      </p:sp>
      <p:sp>
        <p:nvSpPr>
          <p:cNvPr id="19" name="Shape 17"/>
          <p:cNvSpPr/>
          <p:nvPr/>
        </p:nvSpPr>
        <p:spPr>
          <a:xfrm>
            <a:off x="566928" y="4081559"/>
            <a:ext cx="11057839" cy="547528"/>
          </a:xfrm>
          <a:prstGeom prst="roundRect">
            <a:avLst>
              <a:gd name="adj" fmla="val 16701"/>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154711"/>
            <a:ext cx="401224" cy="401224"/>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154711"/>
            <a:ext cx="401224" cy="40122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4127279"/>
            <a:ext cx="3108960" cy="45608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Initial contact</a:t>
            </a:r>
            <a:endParaRPr lang="en-US" sz="1500" dirty="0"/>
          </a:p>
        </p:txBody>
      </p:sp>
      <p:sp>
        <p:nvSpPr>
          <p:cNvPr id="23" name="Text 21"/>
          <p:cNvSpPr txBox="1"/>
          <p:nvPr/>
        </p:nvSpPr>
        <p:spPr>
          <a:xfrm>
            <a:off x="4791456" y="4127279"/>
            <a:ext cx="6558991" cy="45608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For Levels Two and Three, initial contact within 2 business days; the first in-person visit within 14 business days (Level Two) or 7 business days (Level Three).</a:t>
            </a:r>
            <a:endParaRPr lang="en-US" sz="1050" dirty="0"/>
          </a:p>
        </p:txBody>
      </p:sp>
      <p:sp>
        <p:nvSpPr>
          <p:cNvPr id="24" name="Shape 22"/>
          <p:cNvSpPr/>
          <p:nvPr/>
        </p:nvSpPr>
        <p:spPr>
          <a:xfrm>
            <a:off x="566928" y="4830256"/>
            <a:ext cx="11057839" cy="547528"/>
          </a:xfrm>
          <a:prstGeom prst="roundRect">
            <a:avLst>
              <a:gd name="adj" fmla="val 16701"/>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903408"/>
            <a:ext cx="401224" cy="401224"/>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903408"/>
            <a:ext cx="401224" cy="40122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875976"/>
            <a:ext cx="3108960" cy="45608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Ongoing contact</a:t>
            </a:r>
            <a:endParaRPr lang="en-US" sz="1500" dirty="0"/>
          </a:p>
        </p:txBody>
      </p:sp>
      <p:sp>
        <p:nvSpPr>
          <p:cNvPr id="28" name="Text 26"/>
          <p:cNvSpPr txBox="1"/>
          <p:nvPr/>
        </p:nvSpPr>
        <p:spPr>
          <a:xfrm>
            <a:off x="4791456" y="4875976"/>
            <a:ext cx="6558991" cy="45608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Level Two requires in-person contact at least every 90 calendar days, alongside the monthly visit schedule.</a:t>
            </a:r>
            <a:endParaRPr lang="en-US" sz="1050" dirty="0"/>
          </a:p>
        </p:txBody>
      </p:sp>
      <p:sp>
        <p:nvSpPr>
          <p:cNvPr id="29" name="Shape 27"/>
          <p:cNvSpPr/>
          <p:nvPr/>
        </p:nvSpPr>
        <p:spPr>
          <a:xfrm>
            <a:off x="566928" y="5578952"/>
            <a:ext cx="11057839" cy="547528"/>
          </a:xfrm>
          <a:prstGeom prst="roundRect">
            <a:avLst>
              <a:gd name="adj" fmla="val 16701"/>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52104"/>
            <a:ext cx="401224" cy="401224"/>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52104"/>
            <a:ext cx="401224" cy="40122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624672"/>
            <a:ext cx="3108960" cy="456088"/>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Case closure</a:t>
            </a:r>
            <a:endParaRPr lang="en-US" sz="1500" dirty="0"/>
          </a:p>
        </p:txBody>
      </p:sp>
      <p:sp>
        <p:nvSpPr>
          <p:cNvPr id="33" name="Text 31"/>
          <p:cNvSpPr txBox="1"/>
          <p:nvPr/>
        </p:nvSpPr>
        <p:spPr>
          <a:xfrm>
            <a:off x="4791456" y="5624672"/>
            <a:ext cx="6558991" cy="456088"/>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Cases close at the child's 18th birthday, or on grant of lawful status, voluntary departure, or a removal order. U.S. citizen children are not eligible.</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we are required to help families reach</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Post-release providers assist with access across every domain of a child's life</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Legal services: connection to counsel, understanding of court dates and obligations, and change-of-address requirements.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School enrollment and educational support, including for youth who have been out of school for years.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Health care coordination: a medical home, immunizations, dental and vision care, and follow-up on any condition identified in care.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Behavioral health services that are trauma-informed and available in the child's language.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Youth programming and cultural connection — sport, faith community, mentoring, and anything that builds belonging.</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Employment guidance for older youth, within the limits of the law and school obligations.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Transition planning for youth approaching 18, before the birthday rather than after 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Interpretation in the child's preferred language for every one of these contacts.</a:t>
            </a:r>
            <a:endParaRPr lang="en-US" sz="1450" dirty="0"/>
          </a:p>
        </p:txBody>
      </p:sp>
      <p:sp>
        <p:nvSpPr>
          <p:cNvPr id="5" name="Shape 3"/>
          <p:cNvSpPr/>
          <p:nvPr/>
        </p:nvSpPr>
        <p:spPr>
          <a:xfrm>
            <a:off x="7364523" y="1536192"/>
            <a:ext cx="4260244" cy="2609088"/>
          </a:xfrm>
          <a:prstGeom prst="roundRect">
            <a:avLst>
              <a:gd name="adj" fmla="val 4206"/>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Access, not promises</a:t>
            </a:r>
            <a:endParaRPr lang="en-US" sz="1700" dirty="0"/>
          </a:p>
        </p:txBody>
      </p:sp>
      <p:sp>
        <p:nvSpPr>
          <p:cNvPr id="9" name="Text 6"/>
          <p:cNvSpPr txBox="1"/>
          <p:nvPr/>
        </p:nvSpPr>
        <p:spPr>
          <a:xfrm>
            <a:off x="7693707" y="2505456"/>
            <a:ext cx="3601876" cy="1511808"/>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Our job is connection and follow-through, not guarantees of outcome.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 referral is not a service until you have confirmed the family reached it.</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Record what you connected them to, and what happened next.</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2</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How we show up</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Trauma-informed practice, cultural humility, and language access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Trauma is cumulative, and it arrives in layers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What a child carries is rarely one event</a:t>
            </a:r>
            <a:endParaRPr lang="en-US" sz="1400" dirty="0"/>
          </a:p>
        </p:txBody>
      </p:sp>
      <p:sp>
        <p:nvSpPr>
          <p:cNvPr id="4" name="Shape 2"/>
          <p:cNvSpPr/>
          <p:nvPr/>
        </p:nvSpPr>
        <p:spPr>
          <a:xfrm>
            <a:off x="566928" y="1536192"/>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Before leaving</a:t>
            </a:r>
            <a:endParaRPr lang="en-US" sz="1500" dirty="0"/>
          </a:p>
        </p:txBody>
      </p:sp>
      <p:sp>
        <p:nvSpPr>
          <p:cNvPr id="8" name="Text 5"/>
          <p:cNvSpPr txBox="1"/>
          <p:nvPr/>
        </p:nvSpPr>
        <p:spPr>
          <a:xfrm>
            <a:off x="841248" y="2615184"/>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Violence, loss of a caregiver, abuse, poverty, interrupted schooling, and years of separation from a parent who left to work. Many children were already carrying a great deal before the journey began.</a:t>
            </a:r>
            <a:endParaRPr lang="en-US" sz="1250" dirty="0"/>
          </a:p>
        </p:txBody>
      </p:sp>
      <p:sp>
        <p:nvSpPr>
          <p:cNvPr id="9" name="Shape 6"/>
          <p:cNvSpPr/>
          <p:nvPr/>
        </p:nvSpPr>
        <p:spPr>
          <a:xfrm>
            <a:off x="6251296" y="1536192"/>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On the journey</a:t>
            </a:r>
            <a:endParaRPr lang="en-US" sz="1500" dirty="0"/>
          </a:p>
        </p:txBody>
      </p:sp>
      <p:sp>
        <p:nvSpPr>
          <p:cNvPr id="13" name="Text 9"/>
          <p:cNvSpPr txBox="1"/>
          <p:nvPr/>
        </p:nvSpPr>
        <p:spPr>
          <a:xfrm>
            <a:off x="6525616" y="2615184"/>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Hunger, exposure, injury, extortion, assault, witnessing harm to others, debt taken on by the family, and the loss of people they traveled with. Children rarely volunteer this and should never be pressed for details.</a:t>
            </a:r>
            <a:endParaRPr lang="en-US" sz="1250" dirty="0"/>
          </a:p>
        </p:txBody>
      </p:sp>
      <p:sp>
        <p:nvSpPr>
          <p:cNvPr id="14" name="Shape 10"/>
          <p:cNvSpPr/>
          <p:nvPr/>
        </p:nvSpPr>
        <p:spPr>
          <a:xfrm>
            <a:off x="566928" y="3859784"/>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272361"/>
            <a:ext cx="235549" cy="235549"/>
          </a:xfrm>
          <a:prstGeom prst="rect">
            <a:avLst/>
          </a:prstGeom>
        </p:spPr>
      </p:pic>
      <p:sp>
        <p:nvSpPr>
          <p:cNvPr id="17" name="Text 12"/>
          <p:cNvSpPr txBox="1"/>
          <p:nvPr/>
        </p:nvSpPr>
        <p:spPr>
          <a:xfrm>
            <a:off x="1517904" y="411581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In custody</a:t>
            </a:r>
            <a:endParaRPr lang="en-US" sz="1500" dirty="0"/>
          </a:p>
        </p:txBody>
      </p:sp>
      <p:sp>
        <p:nvSpPr>
          <p:cNvPr id="18" name="Text 13"/>
          <p:cNvSpPr txBox="1"/>
          <p:nvPr/>
        </p:nvSpPr>
        <p:spPr>
          <a:xfrm>
            <a:off x="841248" y="4938776"/>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Apprehension, unfamiliar facilities, uncertainty about when and where they would go, and separation from siblings or travel companions. Even well-run care is disorienting for a child who cannot predict what comes next.</a:t>
            </a:r>
            <a:endParaRPr lang="en-US" sz="1250" dirty="0"/>
          </a:p>
        </p:txBody>
      </p:sp>
      <p:sp>
        <p:nvSpPr>
          <p:cNvPr id="19" name="Shape 14"/>
          <p:cNvSpPr/>
          <p:nvPr/>
        </p:nvSpPr>
        <p:spPr>
          <a:xfrm>
            <a:off x="6251296" y="3859784"/>
            <a:ext cx="537347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272361"/>
            <a:ext cx="235549" cy="235549"/>
          </a:xfrm>
          <a:prstGeom prst="rect">
            <a:avLst/>
          </a:prstGeom>
        </p:spPr>
      </p:pic>
      <p:sp>
        <p:nvSpPr>
          <p:cNvPr id="22" name="Text 16"/>
          <p:cNvSpPr txBox="1"/>
          <p:nvPr/>
        </p:nvSpPr>
        <p:spPr>
          <a:xfrm>
            <a:off x="7202272" y="411581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After release</a:t>
            </a:r>
            <a:endParaRPr lang="en-US" sz="1500" dirty="0"/>
          </a:p>
        </p:txBody>
      </p:sp>
      <p:sp>
        <p:nvSpPr>
          <p:cNvPr id="23" name="Text 17"/>
          <p:cNvSpPr txBox="1"/>
          <p:nvPr/>
        </p:nvSpPr>
        <p:spPr>
          <a:xfrm>
            <a:off x="6525616" y="4938776"/>
            <a:ext cx="4824832" cy="823976"/>
          </a:xfrm>
          <a:prstGeom prst="rect">
            <a:avLst/>
          </a:prstGeom>
          <a:noFill/>
          <a:ln/>
        </p:spPr>
        <p:txBody>
          <a:bodyPr wrap="square" lIns="0" tIns="0" rIns="0" bIns="0" rtlCol="0" anchor="t"/>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Reunification with a near-stranger, a new school in a new language, fear of immigration enforcement, pressure to work or send money, isolation, discrimination, and court dates that shape everything.</a:t>
            </a:r>
            <a:endParaRPr lang="en-US" sz="125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distress looks like, by age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Watch function, not disclosure — and check what is cultural before you call it a symptom</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Younger children: stomachaches and headaches without medical cause, regression, clinginess, sleep problems, nightmares, or aggression during transitions.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Adolescents: withdrawal, irritability, risk-taking, falling grades, somatic complaints, substance use, self-harm, or a flat "I'm fine" that never changes.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Across ages: hypervigilance, startling easily, avoidance of uniforms or vehicles, difficulty concentrating, and sleep that never quite resets.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Distress is often expressed through the body first, especially where talking about feelings is unfamiliar or shameful in the family's culture.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Strength is also real: many children are highly resourceful, protective of siblings, and determined. Name those strengths out loud to the child and the sponsor.</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Ask about the practical things you can change — sleep, food, safety at school, a phone to call home — before reaching for a clinical explanation.</a:t>
            </a:r>
            <a:endParaRPr lang="en-US" sz="1450" dirty="0"/>
          </a:p>
        </p:txBody>
      </p:sp>
      <p:sp>
        <p:nvSpPr>
          <p:cNvPr id="5" name="Shape 3"/>
          <p:cNvSpPr/>
          <p:nvPr/>
        </p:nvSpPr>
        <p:spPr>
          <a:xfrm>
            <a:off x="7364523" y="1536192"/>
            <a:ext cx="4260244" cy="2813812"/>
          </a:xfrm>
          <a:prstGeom prst="roundRect">
            <a:avLst>
              <a:gd name="adj" fmla="val 3900"/>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Screen for safety risk</a:t>
            </a:r>
            <a:endParaRPr lang="en-US" sz="1700" dirty="0"/>
          </a:p>
        </p:txBody>
      </p:sp>
      <p:sp>
        <p:nvSpPr>
          <p:cNvPr id="9" name="Text 6"/>
          <p:cNvSpPr txBox="1"/>
          <p:nvPr/>
        </p:nvSpPr>
        <p:spPr>
          <a:xfrm>
            <a:off x="7693707" y="2505456"/>
            <a:ext cx="3601876" cy="17165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Suicide risk is elevated among youth who have been separated from family and who face uncertainty.</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Ask directly, and know how to reach 988 (press 2 for Spanish).</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See the NCYS suicide prevention training for the full protocol.</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Cultural humility in practice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Not expertise about a culture — a stance of curiosity about this family</a:t>
            </a:r>
            <a:endParaRPr lang="en-US" sz="1400" dirty="0"/>
          </a:p>
        </p:txBody>
      </p:sp>
      <p:sp>
        <p:nvSpPr>
          <p:cNvPr id="4" name="Shape 2"/>
          <p:cNvSpPr/>
          <p:nvPr/>
        </p:nvSpPr>
        <p:spPr>
          <a:xfrm>
            <a:off x="566928" y="1536192"/>
            <a:ext cx="5346040" cy="4590288"/>
          </a:xfrm>
          <a:prstGeom prst="roundRect">
            <a:avLst>
              <a:gd name="adj" fmla="val 2390"/>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a:t>
            </a:r>
            <a:endParaRPr lang="en-US" sz="1800" dirty="0"/>
          </a:p>
        </p:txBody>
      </p:sp>
      <p:sp>
        <p:nvSpPr>
          <p:cNvPr id="8" name="Text 5"/>
          <p:cNvSpPr txBox="1"/>
          <p:nvPr/>
        </p:nvSpPr>
        <p:spPr>
          <a:xfrm>
            <a:off x="8778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Ask how the family does things: meals, sleep, discipline, who decides, who to greet first.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Learn how to say the child's name correctly, and use it.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Ask what they call the problem, and what they think would help.</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Recognize faith, food, music, and language as protective resources, not obstacles.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Notice indigenous language speakers — Mam, K'iche', Q'eqchi', Mixteco and others — and arrange the right interpreter.</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Say when you do not know something, and ask the family to teach you.</a:t>
            </a:r>
            <a:endParaRPr lang="en-US" sz="1350" dirty="0"/>
          </a:p>
        </p:txBody>
      </p:sp>
      <p:sp>
        <p:nvSpPr>
          <p:cNvPr id="9" name="Shape 6"/>
          <p:cNvSpPr/>
          <p:nvPr/>
        </p:nvSpPr>
        <p:spPr>
          <a:xfrm>
            <a:off x="6278728" y="1536192"/>
            <a:ext cx="5346040" cy="4590288"/>
          </a:xfrm>
          <a:prstGeom prst="roundRect">
            <a:avLst>
              <a:gd name="adj" fmla="val 2390"/>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Don't</a:t>
            </a:r>
            <a:endParaRPr lang="en-US" sz="1800" dirty="0"/>
          </a:p>
        </p:txBody>
      </p:sp>
      <p:sp>
        <p:nvSpPr>
          <p:cNvPr id="13" name="Text 9"/>
          <p:cNvSpPr txBox="1"/>
          <p:nvPr/>
        </p:nvSpPr>
        <p:spPr>
          <a:xfrm>
            <a:off x="65896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treat a country as a culture, or assume Spanish is everyone's first language.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interpret deference, silence, or avoided eye contact as dishonesty or disengagement.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make a family explain their whole history to receive a service.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comment on immigration status, court strategy, or what you would do in their place.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treat unfamiliar family structures — aunts raising children, several households, godparents — as deficits.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ask a child about the journey out of curiosity. Ask only what the case requires.</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Language access is a safety issue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Every contact, in the family's preferred language, through a qualified interpreter</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Never use a child as the interpreter for their own case — and never for a conversation about safety, health, discipline, or immigration.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Never use a sibling, a neighbor, or the sponsor's employer. They cannot be neutral, and their presence changes what can be said.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Identify the preferred language at first contact, including indigenous languages, and record it in the file.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Speak to the family, not to the interpreter: "How have you been sleeping?" not "Ask her how she's been sleeping."</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Use short segments, plain words, and no idioms. Check understanding by asking them to tell you the plan back in their own words.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Written materials matter too — school forms, medical consents, court notices. Arrange translation or sight translation rather than assuming.</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Build time for interpretation into every visit. A one-hour visit with an interpreter covers about half the ground; plan for it rather than rushing.</a:t>
            </a:r>
            <a:endParaRPr lang="en-US" sz="1450" dirty="0"/>
          </a:p>
        </p:txBody>
      </p:sp>
      <p:sp>
        <p:nvSpPr>
          <p:cNvPr id="5" name="Shape 3"/>
          <p:cNvSpPr/>
          <p:nvPr/>
        </p:nvSpPr>
        <p:spPr>
          <a:xfrm>
            <a:off x="7364523" y="1536192"/>
            <a:ext cx="4260244" cy="2609088"/>
          </a:xfrm>
          <a:prstGeom prst="roundRect">
            <a:avLst>
              <a:gd name="adj" fmla="val 4206"/>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most common shortcut</a:t>
            </a:r>
            <a:endParaRPr lang="en-US" sz="1700" dirty="0"/>
          </a:p>
        </p:txBody>
      </p:sp>
      <p:sp>
        <p:nvSpPr>
          <p:cNvPr id="9" name="Text 6"/>
          <p:cNvSpPr txBox="1"/>
          <p:nvPr/>
        </p:nvSpPr>
        <p:spPr>
          <a:xfrm>
            <a:off x="7693707" y="2505456"/>
            <a:ext cx="3601876" cy="1511808"/>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"The 14-year-old speaks good English, so she can translate for her mother."</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This makes the child responsible for adult information and can hide abuse.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It is never acceptable, however convenient.</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3</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What we deliver</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School, health, legal, safety, and work</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first ninety days: what has to happen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Sequence matters — school and health first, because they anchor everything else</a:t>
            </a:r>
            <a:endParaRPr lang="en-US" sz="1400" dirty="0"/>
          </a:p>
        </p:txBody>
      </p:sp>
      <p:sp>
        <p:nvSpPr>
          <p:cNvPr id="4" name="Shape 2"/>
          <p:cNvSpPr/>
          <p:nvPr/>
        </p:nvSpPr>
        <p:spPr>
          <a:xfrm>
            <a:off x="566928"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School enrollment</a:t>
            </a:r>
            <a:endParaRPr lang="en-US" sz="1500" dirty="0"/>
          </a:p>
        </p:txBody>
      </p:sp>
      <p:sp>
        <p:nvSpPr>
          <p:cNvPr id="8" name="Text 5"/>
          <p:cNvSpPr txBox="1"/>
          <p:nvPr/>
        </p:nvSpPr>
        <p:spPr>
          <a:xfrm>
            <a:off x="841248"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Every child has the right to enroll in public school regardless of immigration status, and schools may not demand a Social Security number or immigration documents as a condition of enrollment. Enroll promptly, request an English learner assessment, and ask about credit for prior schooling.</a:t>
            </a:r>
            <a:endParaRPr lang="en-US" sz="1000" dirty="0"/>
          </a:p>
        </p:txBody>
      </p:sp>
      <p:sp>
        <p:nvSpPr>
          <p:cNvPr id="9" name="Shape 6"/>
          <p:cNvSpPr/>
          <p:nvPr/>
        </p:nvSpPr>
        <p:spPr>
          <a:xfrm>
            <a:off x="4356506"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Health care</a:t>
            </a:r>
            <a:endParaRPr lang="en-US" sz="1500" dirty="0"/>
          </a:p>
        </p:txBody>
      </p:sp>
      <p:sp>
        <p:nvSpPr>
          <p:cNvPr id="13" name="Text 9"/>
          <p:cNvSpPr txBox="1"/>
          <p:nvPr/>
        </p:nvSpPr>
        <p:spPr>
          <a:xfrm>
            <a:off x="4630826"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Find a medical home, complete immunizations, follow up on anything identified in ORR care, and arrange dental and vision. Ask about eligibility for state programs and about sliding-scale and community health centers where coverage is limited.</a:t>
            </a:r>
            <a:endParaRPr lang="en-US" sz="1000" dirty="0"/>
          </a:p>
        </p:txBody>
      </p:sp>
      <p:sp>
        <p:nvSpPr>
          <p:cNvPr id="14" name="Shape 10"/>
          <p:cNvSpPr/>
          <p:nvPr/>
        </p:nvSpPr>
        <p:spPr>
          <a:xfrm>
            <a:off x="8146085"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Legal</a:t>
            </a:r>
            <a:endParaRPr lang="en-US" sz="1500" dirty="0"/>
          </a:p>
        </p:txBody>
      </p:sp>
      <p:sp>
        <p:nvSpPr>
          <p:cNvPr id="18" name="Text 13"/>
          <p:cNvSpPr txBox="1"/>
          <p:nvPr/>
        </p:nvSpPr>
        <p:spPr>
          <a:xfrm>
            <a:off x="8420405"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Connect the family to counsel early. Make sure they know their court date, the obligation to update their address with the immigration court, and the consequences of missing a hearing. Share information; never give legal advice or predict an outcome.</a:t>
            </a:r>
            <a:endParaRPr lang="en-US" sz="1000" dirty="0"/>
          </a:p>
        </p:txBody>
      </p:sp>
      <p:sp>
        <p:nvSpPr>
          <p:cNvPr id="19" name="Shape 14"/>
          <p:cNvSpPr/>
          <p:nvPr/>
        </p:nvSpPr>
        <p:spPr>
          <a:xfrm>
            <a:off x="566928"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408505"/>
            <a:ext cx="235549" cy="235549"/>
          </a:xfrm>
          <a:prstGeom prst="rect">
            <a:avLst/>
          </a:prstGeom>
        </p:spPr>
      </p:pic>
      <p:sp>
        <p:nvSpPr>
          <p:cNvPr id="22" name="Text 16"/>
          <p:cNvSpPr txBox="1"/>
          <p:nvPr/>
        </p:nvSpPr>
        <p:spPr>
          <a:xfrm>
            <a:off x="1517904"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Behavioral health</a:t>
            </a:r>
            <a:endParaRPr lang="en-US" sz="1500" dirty="0"/>
          </a:p>
        </p:txBody>
      </p:sp>
      <p:sp>
        <p:nvSpPr>
          <p:cNvPr id="23" name="Text 17"/>
          <p:cNvSpPr txBox="1"/>
          <p:nvPr/>
        </p:nvSpPr>
        <p:spPr>
          <a:xfrm>
            <a:off x="841248"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Trauma-informed, in the child's language, and accessible without a car. Prepare the family for what therapy is, since it may be unfamiliar or stigmatized. A no-show is usually a logistics or trust problem, not refusal.</a:t>
            </a:r>
            <a:endParaRPr lang="en-US" sz="1000" dirty="0"/>
          </a:p>
        </p:txBody>
      </p:sp>
      <p:sp>
        <p:nvSpPr>
          <p:cNvPr id="24" name="Shape 18"/>
          <p:cNvSpPr/>
          <p:nvPr/>
        </p:nvSpPr>
        <p:spPr>
          <a:xfrm>
            <a:off x="4356506"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408505"/>
            <a:ext cx="235549" cy="235549"/>
          </a:xfrm>
          <a:prstGeom prst="rect">
            <a:avLst/>
          </a:prstGeom>
        </p:spPr>
      </p:pic>
      <p:sp>
        <p:nvSpPr>
          <p:cNvPr id="27" name="Text 20"/>
          <p:cNvSpPr txBox="1"/>
          <p:nvPr/>
        </p:nvSpPr>
        <p:spPr>
          <a:xfrm>
            <a:off x="5307482"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Belonging</a:t>
            </a:r>
            <a:endParaRPr lang="en-US" sz="1500" dirty="0"/>
          </a:p>
        </p:txBody>
      </p:sp>
      <p:sp>
        <p:nvSpPr>
          <p:cNvPr id="28" name="Text 21"/>
          <p:cNvSpPr txBox="1"/>
          <p:nvPr/>
        </p:nvSpPr>
        <p:spPr>
          <a:xfrm>
            <a:off x="4630826"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Sport, music, faith community, a mentor, a job program, an after-school club. Connection to peers and adults outside the household is protective and is often the first thing to be dropped when the schedule is full.</a:t>
            </a:r>
            <a:endParaRPr lang="en-US" sz="1000" dirty="0"/>
          </a:p>
        </p:txBody>
      </p:sp>
      <p:sp>
        <p:nvSpPr>
          <p:cNvPr id="29" name="Shape 22"/>
          <p:cNvSpPr/>
          <p:nvPr/>
        </p:nvSpPr>
        <p:spPr>
          <a:xfrm>
            <a:off x="8146085"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408505"/>
            <a:ext cx="235549" cy="235549"/>
          </a:xfrm>
          <a:prstGeom prst="rect">
            <a:avLst/>
          </a:prstGeom>
        </p:spPr>
      </p:pic>
      <p:sp>
        <p:nvSpPr>
          <p:cNvPr id="32" name="Text 24"/>
          <p:cNvSpPr txBox="1"/>
          <p:nvPr/>
        </p:nvSpPr>
        <p:spPr>
          <a:xfrm>
            <a:off x="9097061"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Work and money</a:t>
            </a:r>
            <a:endParaRPr lang="en-US" sz="1500" dirty="0"/>
          </a:p>
        </p:txBody>
      </p:sp>
      <p:sp>
        <p:nvSpPr>
          <p:cNvPr id="33" name="Text 25"/>
          <p:cNvSpPr txBox="1"/>
          <p:nvPr/>
        </p:nvSpPr>
        <p:spPr>
          <a:xfrm>
            <a:off x="8420405"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Older youth often need to work and may be sending money home. Discuss school obligations, child labor limits, hazardous work, and wage theft — and take seriously any debt the family owes for the journey.</a:t>
            </a:r>
            <a:endParaRPr lang="en-US" sz="100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Safety: what to watch for and what to do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 child's safety in the sponsor's home and in the community is the core obligation</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Trafficking indicators: unexplained money or possessions, a controlling older partner, a third party who speaks for the youth, scripted answers, repeated running, or a youth whose whereabouts the sponsor cannot account for.</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Labor exploitation: long or night hours, hazardous work, missing school to work, wages handed over to someone else, or work to repay a debt for the journey.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Placement concerns: a child sleeping outside the home, being moved to a different household, being isolated from services, or a sponsor who blocks contact with you.</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Abuse and neglect: the same indicators as in any home — and the same duty to report. Immigration status never changes that duty.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Report a Notification of Concern within 24 hours for concerns including trafficking, abuse, a child who has disappeared, criminal activity, fraud, contact by organized crime, or a disrupted placement.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State mandated reporting laws apply in addition to ORR notification requirements. When both apply, do both, and record the time of each.</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Tell the family honestly, at the first visit, what you are required to report. Surprise at the moment of a report destroys the relationship; advance honesty preserves it.</a:t>
            </a:r>
            <a:endParaRPr lang="en-US" sz="1450" dirty="0"/>
          </a:p>
        </p:txBody>
      </p:sp>
      <p:sp>
        <p:nvSpPr>
          <p:cNvPr id="5" name="Shape 3"/>
          <p:cNvSpPr/>
          <p:nvPr/>
        </p:nvSpPr>
        <p:spPr>
          <a:xfrm>
            <a:off x="7364523" y="1536192"/>
            <a:ext cx="4260244" cy="3128264"/>
          </a:xfrm>
          <a:prstGeom prst="roundRect">
            <a:avLst>
              <a:gd name="adj" fmla="val 3508"/>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Numbers to have ready</a:t>
            </a:r>
            <a:endParaRPr lang="en-US" sz="1700" dirty="0"/>
          </a:p>
        </p:txBody>
      </p:sp>
      <p:sp>
        <p:nvSpPr>
          <p:cNvPr id="9" name="Text 6"/>
          <p:cNvSpPr txBox="1"/>
          <p:nvPr/>
        </p:nvSpPr>
        <p:spPr>
          <a:xfrm>
            <a:off x="7693707" y="2505456"/>
            <a:ext cx="3601876" cy="20309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National Human Trafficking Hotline: 1-888-373-7888, text 233733</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State child abuse hotline (Georgia): 1-855-422-4453</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988 Suicide &amp; Crisis Lifeline (press 2 for Spanish)</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Your ORR notification channel: ______________</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4</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family</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Reunification after years apart</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reunification actually feels like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Both sides arrive with an imagined version of the other</a:t>
            </a:r>
            <a:endParaRPr lang="en-US" sz="1400" dirty="0"/>
          </a:p>
        </p:txBody>
      </p:sp>
      <p:sp>
        <p:nvSpPr>
          <p:cNvPr id="4" name="Shape 2"/>
          <p:cNvSpPr/>
          <p:nvPr/>
        </p:nvSpPr>
        <p:spPr>
          <a:xfrm>
            <a:off x="566928" y="1536192"/>
            <a:ext cx="537347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first weeks</a:t>
            </a:r>
            <a:endParaRPr lang="en-US" sz="1500" dirty="0"/>
          </a:p>
        </p:txBody>
      </p:sp>
      <p:sp>
        <p:nvSpPr>
          <p:cNvPr id="8" name="Text 5"/>
          <p:cNvSpPr txBox="1"/>
          <p:nvPr/>
        </p:nvSpPr>
        <p:spPr>
          <a:xfrm>
            <a:off x="841248" y="2615184"/>
            <a:ext cx="482483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Relief, excitement, and best behavior on both sides. Everyone is careful. Real feelings are held back because no one wants to spoil it, and services are easy to arrange because everyone says yes.</a:t>
            </a:r>
            <a:endParaRPr lang="en-US" sz="1200" dirty="0"/>
          </a:p>
        </p:txBody>
      </p:sp>
      <p:sp>
        <p:nvSpPr>
          <p:cNvPr id="9" name="Shape 6"/>
          <p:cNvSpPr/>
          <p:nvPr/>
        </p:nvSpPr>
        <p:spPr>
          <a:xfrm>
            <a:off x="6251296" y="1536192"/>
            <a:ext cx="537347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reckoning</a:t>
            </a:r>
            <a:endParaRPr lang="en-US" sz="1500" dirty="0"/>
          </a:p>
        </p:txBody>
      </p:sp>
      <p:sp>
        <p:nvSpPr>
          <p:cNvPr id="13" name="Text 9"/>
          <p:cNvSpPr txBox="1"/>
          <p:nvPr/>
        </p:nvSpPr>
        <p:spPr>
          <a:xfrm>
            <a:off x="6525616" y="2615184"/>
            <a:ext cx="482483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Grief and anger surface — at being left, at years missed, at a parent who feels like a stranger, at a child who does not obey. The caregiver who raised the child may be the person the child actually misses. This is normal and it is the moment families most need us.</a:t>
            </a:r>
            <a:endParaRPr lang="en-US" sz="1200" dirty="0"/>
          </a:p>
        </p:txBody>
      </p:sp>
      <p:sp>
        <p:nvSpPr>
          <p:cNvPr id="14" name="Shape 10"/>
          <p:cNvSpPr/>
          <p:nvPr/>
        </p:nvSpPr>
        <p:spPr>
          <a:xfrm>
            <a:off x="566928" y="3995928"/>
            <a:ext cx="537347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270248"/>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408505"/>
            <a:ext cx="235549" cy="235549"/>
          </a:xfrm>
          <a:prstGeom prst="rect">
            <a:avLst/>
          </a:prstGeom>
        </p:spPr>
      </p:pic>
      <p:sp>
        <p:nvSpPr>
          <p:cNvPr id="17" name="Text 12"/>
          <p:cNvSpPr txBox="1"/>
          <p:nvPr/>
        </p:nvSpPr>
        <p:spPr>
          <a:xfrm>
            <a:off x="1517904" y="4251960"/>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New household, new rules</a:t>
            </a:r>
            <a:endParaRPr lang="en-US" sz="1500" dirty="0"/>
          </a:p>
        </p:txBody>
      </p:sp>
      <p:sp>
        <p:nvSpPr>
          <p:cNvPr id="18" name="Text 13"/>
          <p:cNvSpPr txBox="1"/>
          <p:nvPr/>
        </p:nvSpPr>
        <p:spPr>
          <a:xfrm>
            <a:off x="841248" y="5074920"/>
            <a:ext cx="482483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Step-parents, half-siblings, and other relatives the child has never met. The child may have been in charge of a household back home and is now expected to ask permission to leave the yard.</a:t>
            </a:r>
            <a:endParaRPr lang="en-US" sz="1200" dirty="0"/>
          </a:p>
        </p:txBody>
      </p:sp>
      <p:sp>
        <p:nvSpPr>
          <p:cNvPr id="19" name="Shape 14"/>
          <p:cNvSpPr/>
          <p:nvPr/>
        </p:nvSpPr>
        <p:spPr>
          <a:xfrm>
            <a:off x="6251296" y="3995928"/>
            <a:ext cx="537347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408505"/>
            <a:ext cx="235549" cy="235549"/>
          </a:xfrm>
          <a:prstGeom prst="rect">
            <a:avLst/>
          </a:prstGeom>
        </p:spPr>
      </p:pic>
      <p:sp>
        <p:nvSpPr>
          <p:cNvPr id="22" name="Text 16"/>
          <p:cNvSpPr txBox="1"/>
          <p:nvPr/>
        </p:nvSpPr>
        <p:spPr>
          <a:xfrm>
            <a:off x="7202272" y="4251960"/>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Finding an equilibrium</a:t>
            </a:r>
            <a:endParaRPr lang="en-US" sz="1500" dirty="0"/>
          </a:p>
        </p:txBody>
      </p:sp>
      <p:sp>
        <p:nvSpPr>
          <p:cNvPr id="23" name="Text 17"/>
          <p:cNvSpPr txBox="1"/>
          <p:nvPr/>
        </p:nvSpPr>
        <p:spPr>
          <a:xfrm>
            <a:off x="6525616" y="5074920"/>
            <a:ext cx="482483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Families arrive at something workable when both sides can say what they lost. Normalize the conflict, coach directly, and stay long enough to see them through the reckoning rather than closing during the honeymoon.</a:t>
            </a:r>
            <a:endParaRPr lang="en-US" sz="120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Coaching sponsors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Most sponsors want to do well and have been given almost no preparation</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Start with respect: the sponsor has taken on a child, often at real financial cost, and is usually working long hours to do 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Name the adjustment out loud in the first visit: "Most families find weeks four to twelve harder than the first ones. That is normal, and we will still be here."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Discipline: US law prohibits physical punishment that causes harm, and practices that are ordinary in some households can result in a report. Say this early, without judgment, and offer alternatives that fit the family's values.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Teach practical alternatives: clear rules, predictable routines, natural consequences, and one-to-one time — and acknowledge that these take more time than a sponsor may have.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Talk about expectations of work and money honestly, including debt for the journey, and connect the family with concrete assistance rather than moral advice.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Support the sponsor's own stress: long hours, their own immigration situation, other children, and no one to ask for help. A sponsor who is coping is the child's best protection.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Connect the family to their own community — faith, cultural, and neighborhood networks — because those supports remain after the case closes.</a:t>
            </a:r>
            <a:endParaRPr lang="en-US" sz="1450" dirty="0"/>
          </a:p>
        </p:txBody>
      </p:sp>
      <p:sp>
        <p:nvSpPr>
          <p:cNvPr id="5" name="Shape 3"/>
          <p:cNvSpPr/>
          <p:nvPr/>
        </p:nvSpPr>
        <p:spPr>
          <a:xfrm>
            <a:off x="7364523" y="1536192"/>
            <a:ext cx="4260244" cy="2404364"/>
          </a:xfrm>
          <a:prstGeom prst="roundRect">
            <a:avLst>
              <a:gd name="adj" fmla="val 4564"/>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Say it plainly, early</a:t>
            </a:r>
            <a:endParaRPr lang="en-US" sz="1700" dirty="0"/>
          </a:p>
        </p:txBody>
      </p:sp>
      <p:sp>
        <p:nvSpPr>
          <p:cNvPr id="9" name="Text 6"/>
          <p:cNvSpPr txBox="1"/>
          <p:nvPr/>
        </p:nvSpPr>
        <p:spPr>
          <a:xfrm>
            <a:off x="7693707" y="2505456"/>
            <a:ext cx="3601876" cy="13070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 am not here to take your child."</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"Here is exactly what I am required to report."</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"Ask me anything you are worried about, even if you think it sounds bad."</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Wilmer, 15</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Case scenario · 12 minutes in table groups</a:t>
            </a:r>
            <a:endParaRPr lang="en-US" sz="1400" dirty="0"/>
          </a:p>
        </p:txBody>
      </p:sp>
      <p:sp>
        <p:nvSpPr>
          <p:cNvPr id="4" name="Shape 2"/>
          <p:cNvSpPr/>
          <p:nvPr/>
        </p:nvSpPr>
        <p:spPr>
          <a:xfrm>
            <a:off x="566928" y="1536192"/>
            <a:ext cx="6634704" cy="4167632"/>
          </a:xfrm>
          <a:prstGeom prst="roundRect">
            <a:avLst>
              <a:gd name="adj" fmla="val 2633"/>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Text 3"/>
          <p:cNvSpPr txBox="1"/>
          <p:nvPr/>
        </p:nvSpPr>
        <p:spPr>
          <a:xfrm>
            <a:off x="877824" y="1810512"/>
            <a:ext cx="6012912" cy="3618992"/>
          </a:xfrm>
          <a:prstGeom prst="rect">
            <a:avLst/>
          </a:prstGeom>
          <a:noFill/>
          <a:ln/>
        </p:spPr>
        <p:txBody>
          <a:bodyPr wrap="square" lIns="0" tIns="0" rIns="0" bIns="0" rtlCol="0" anchor="t"/>
          <a:lstStyle/>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Wilmer was released six weeks ago to his mother, who left Guatemala when he was four. He was raised by his grandmother, who died last year. He speaks Spanish and Mam; his mother speaks Mam at home.</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At your visit, his mother says Wilmer is "disrespectful" and will not follow her rules. She mentions that she "had to discipline him" last week and does not elaborate. Wilmer is quiet and answers in short sentences. He has not been enrolled in school; the district office asked his mother for documents she does not have. He tells you privately that he has been working weekends at a car wash with a cousin, and that he needs to send money to an uncle who paid for his trip.</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His immigration court date is in five weeks. His mother is not sure what the notice says.</a:t>
            </a:r>
            <a:endParaRPr lang="en-US" sz="1400" dirty="0"/>
          </a:p>
        </p:txBody>
      </p:sp>
      <p:sp>
        <p:nvSpPr>
          <p:cNvPr id="6" name="Shape 4"/>
          <p:cNvSpPr/>
          <p:nvPr/>
        </p:nvSpPr>
        <p:spPr>
          <a:xfrm>
            <a:off x="7585680" y="1554480"/>
            <a:ext cx="548640" cy="548640"/>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733812" y="1702613"/>
            <a:ext cx="252374" cy="252374"/>
          </a:xfrm>
          <a:prstGeom prst="rect">
            <a:avLst/>
          </a:prstGeom>
        </p:spPr>
      </p:pic>
      <p:sp>
        <p:nvSpPr>
          <p:cNvPr id="8" name="Text 5"/>
          <p:cNvSpPr txBox="1"/>
          <p:nvPr/>
        </p:nvSpPr>
        <p:spPr>
          <a:xfrm>
            <a:off x="8262336" y="1554480"/>
            <a:ext cx="3362432" cy="548640"/>
          </a:xfrm>
          <a:prstGeom prst="rect">
            <a:avLst/>
          </a:prstGeom>
          <a:noFill/>
          <a:ln/>
        </p:spPr>
        <p:txBody>
          <a:bodyPr wrap="square" lIns="0" tIns="0" rIns="0" bIns="0" rtlCol="0" anchor="ctr"/>
          <a:lstStyle/>
          <a:p>
            <a:pPr marL="0" indent="0">
              <a:buNone/>
            </a:pPr>
            <a:r>
              <a:rPr lang="en-US" sz="1900" b="1" dirty="0">
                <a:solidFill>
                  <a:srgbClr val="0A2540"/>
                </a:solidFill>
                <a:latin typeface="Cambria" pitchFamily="34" charset="0"/>
                <a:ea typeface="Cambria" pitchFamily="34" charset="-122"/>
                <a:cs typeface="Cambria" pitchFamily="34" charset="-120"/>
              </a:rPr>
              <a:t>Discuss</a:t>
            </a:r>
            <a:endParaRPr lang="en-US" sz="1900" dirty="0"/>
          </a:p>
        </p:txBody>
      </p:sp>
      <p:sp>
        <p:nvSpPr>
          <p:cNvPr id="9" name="Text 6"/>
          <p:cNvSpPr txBox="1"/>
          <p:nvPr/>
        </p:nvSpPr>
        <p:spPr>
          <a:xfrm>
            <a:off x="7622256" y="2286000"/>
            <a:ext cx="3947648" cy="3362960"/>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do you address first, and why?</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How do you handle the interpretation in this household?</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do you say to his mother about discipline — in what words?</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are your reporting obligations here, if any, and on what timeline?</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does your case plan look like for the next 30 days?</a:t>
            </a:r>
            <a:endParaRPr lang="en-US" sz="135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5</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Working the case</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First contact, records, and closure that holds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first visit</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What you establish in the first hour shapes the next six months</a:t>
            </a:r>
            <a:endParaRPr lang="en-US" sz="1400" dirty="0"/>
          </a:p>
        </p:txBody>
      </p:sp>
      <p:sp>
        <p:nvSpPr>
          <p:cNvPr id="4" name="Shape 2"/>
          <p:cNvSpPr/>
          <p:nvPr/>
        </p:nvSpPr>
        <p:spPr>
          <a:xfrm>
            <a:off x="566928" y="1536192"/>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51355" cy="451355"/>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Arrive right</a:t>
            </a:r>
            <a:endParaRPr lang="en-US" sz="1500" dirty="0"/>
          </a:p>
        </p:txBody>
      </p:sp>
      <p:sp>
        <p:nvSpPr>
          <p:cNvPr id="8" name="Text 6"/>
          <p:cNvSpPr txBox="1"/>
          <p:nvPr/>
        </p:nvSpPr>
        <p:spPr>
          <a:xfrm>
            <a:off x="4791456" y="1581912"/>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Confirm the time, bring the interpreter, greet the adults as the family expects, and accept food if it is offered.</a:t>
            </a:r>
            <a:endParaRPr lang="en-US" sz="1050" dirty="0"/>
          </a:p>
        </p:txBody>
      </p:sp>
      <p:sp>
        <p:nvSpPr>
          <p:cNvPr id="9" name="Shape 7"/>
          <p:cNvSpPr/>
          <p:nvPr/>
        </p:nvSpPr>
        <p:spPr>
          <a:xfrm>
            <a:off x="566928" y="2335019"/>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408171"/>
            <a:ext cx="451355" cy="451355"/>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408171"/>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80739"/>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 clear about your role</a:t>
            </a:r>
            <a:endParaRPr lang="en-US" sz="1500" dirty="0"/>
          </a:p>
        </p:txBody>
      </p:sp>
      <p:sp>
        <p:nvSpPr>
          <p:cNvPr id="13" name="Text 11"/>
          <p:cNvSpPr txBox="1"/>
          <p:nvPr/>
        </p:nvSpPr>
        <p:spPr>
          <a:xfrm>
            <a:off x="4791456" y="2380739"/>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What you do, what you do not do, what you must report, and how long you will be involved. Say it in plain words to both the child and the sponsor.</a:t>
            </a:r>
            <a:endParaRPr lang="en-US" sz="1050" dirty="0"/>
          </a:p>
        </p:txBody>
      </p:sp>
      <p:sp>
        <p:nvSpPr>
          <p:cNvPr id="14" name="Shape 12"/>
          <p:cNvSpPr/>
          <p:nvPr/>
        </p:nvSpPr>
        <p:spPr>
          <a:xfrm>
            <a:off x="566928" y="3133846"/>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06998"/>
            <a:ext cx="451355" cy="451355"/>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06998"/>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179566"/>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See the child alone</a:t>
            </a:r>
            <a:endParaRPr lang="en-US" sz="1500" dirty="0"/>
          </a:p>
        </p:txBody>
      </p:sp>
      <p:sp>
        <p:nvSpPr>
          <p:cNvPr id="18" name="Text 16"/>
          <p:cNvSpPr txBox="1"/>
          <p:nvPr/>
        </p:nvSpPr>
        <p:spPr>
          <a:xfrm>
            <a:off x="4791456" y="3179566"/>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With an interpreter who is not a family member. Ask about safety, school, sleep, food, work, and who they can call.</a:t>
            </a:r>
            <a:endParaRPr lang="en-US" sz="1050" dirty="0"/>
          </a:p>
        </p:txBody>
      </p:sp>
      <p:sp>
        <p:nvSpPr>
          <p:cNvPr id="19" name="Shape 17"/>
          <p:cNvSpPr/>
          <p:nvPr/>
        </p:nvSpPr>
        <p:spPr>
          <a:xfrm>
            <a:off x="566928" y="3932673"/>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005825"/>
            <a:ext cx="451355" cy="451355"/>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005825"/>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3978393"/>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Cover the essentials</a:t>
            </a:r>
            <a:endParaRPr lang="en-US" sz="1500" dirty="0"/>
          </a:p>
        </p:txBody>
      </p:sp>
      <p:sp>
        <p:nvSpPr>
          <p:cNvPr id="23" name="Text 21"/>
          <p:cNvSpPr txBox="1"/>
          <p:nvPr/>
        </p:nvSpPr>
        <p:spPr>
          <a:xfrm>
            <a:off x="4791456" y="3978393"/>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School enrollment, medical care, court date and address requirements, and any immediate safety concern.</a:t>
            </a:r>
            <a:endParaRPr lang="en-US" sz="1050" dirty="0"/>
          </a:p>
        </p:txBody>
      </p:sp>
      <p:sp>
        <p:nvSpPr>
          <p:cNvPr id="24" name="Shape 22"/>
          <p:cNvSpPr/>
          <p:nvPr/>
        </p:nvSpPr>
        <p:spPr>
          <a:xfrm>
            <a:off x="566928" y="4731500"/>
            <a:ext cx="11057839" cy="596153"/>
          </a:xfrm>
          <a:prstGeom prst="roundRect">
            <a:avLst>
              <a:gd name="adj" fmla="val 15338"/>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804652"/>
            <a:ext cx="449849" cy="449849"/>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804652"/>
            <a:ext cx="449849" cy="449849"/>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777220"/>
            <a:ext cx="3108960" cy="504713"/>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Build the plan together</a:t>
            </a:r>
            <a:endParaRPr lang="en-US" sz="1500" dirty="0"/>
          </a:p>
        </p:txBody>
      </p:sp>
      <p:sp>
        <p:nvSpPr>
          <p:cNvPr id="28" name="Text 26"/>
          <p:cNvSpPr txBox="1"/>
          <p:nvPr/>
        </p:nvSpPr>
        <p:spPr>
          <a:xfrm>
            <a:off x="4791456" y="4777220"/>
            <a:ext cx="6558991" cy="504713"/>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Three or four concrete goals with names, dates, and who does what — not a list of referrals.</a:t>
            </a:r>
            <a:endParaRPr lang="en-US" sz="1050" dirty="0"/>
          </a:p>
        </p:txBody>
      </p:sp>
      <p:sp>
        <p:nvSpPr>
          <p:cNvPr id="29" name="Shape 27"/>
          <p:cNvSpPr/>
          <p:nvPr/>
        </p:nvSpPr>
        <p:spPr>
          <a:xfrm>
            <a:off x="566928" y="5528821"/>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01973"/>
            <a:ext cx="451355" cy="451355"/>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01973"/>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574541"/>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Leave contact behind</a:t>
            </a:r>
            <a:endParaRPr lang="en-US" sz="1500" dirty="0"/>
          </a:p>
        </p:txBody>
      </p:sp>
      <p:sp>
        <p:nvSpPr>
          <p:cNvPr id="33" name="Text 31"/>
          <p:cNvSpPr txBox="1"/>
          <p:nvPr/>
        </p:nvSpPr>
        <p:spPr>
          <a:xfrm>
            <a:off x="4791456" y="5574541"/>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Your number, the interpreter line, the crisis numbers, and a specific date for the next visit, written down.</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Documentation and case closure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Records that serve the child, and an ending that leaves something behind</a:t>
            </a:r>
            <a:endParaRPr lang="en-US" sz="1400" dirty="0"/>
          </a:p>
        </p:txBody>
      </p:sp>
      <p:sp>
        <p:nvSpPr>
          <p:cNvPr id="4" name="Shape 2"/>
          <p:cNvSpPr/>
          <p:nvPr/>
        </p:nvSpPr>
        <p:spPr>
          <a:xfrm>
            <a:off x="566928" y="1536192"/>
            <a:ext cx="5346040" cy="4462272"/>
          </a:xfrm>
          <a:prstGeom prst="roundRect">
            <a:avLst>
              <a:gd name="adj" fmla="val 2459"/>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Strong practice</a:t>
            </a:r>
            <a:endParaRPr lang="en-US" sz="1800" dirty="0"/>
          </a:p>
        </p:txBody>
      </p:sp>
      <p:sp>
        <p:nvSpPr>
          <p:cNvPr id="8" name="Text 5"/>
          <p:cNvSpPr txBox="1"/>
          <p:nvPr/>
        </p:nvSpPr>
        <p:spPr>
          <a:xfrm>
            <a:off x="877824" y="2505456"/>
            <a:ext cx="4724248" cy="3364992"/>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Record contacts with dates, who was present, the language used, and whether an interpreter was engaged.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Write the child's and sponsor's own words in quotation marks.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Log referrals and then log the confirmation that the family actually reached the service.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Note safety concerns, the notifications made, and the exact time of each.</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Close with a written plan: who the family calls for what, with numbers, in their language.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Confirm school, medical home, legal counsel, and at least one community connection before closing.</a:t>
            </a:r>
            <a:endParaRPr lang="en-US" sz="1350" dirty="0"/>
          </a:p>
        </p:txBody>
      </p:sp>
      <p:sp>
        <p:nvSpPr>
          <p:cNvPr id="9" name="Shape 6"/>
          <p:cNvSpPr/>
          <p:nvPr/>
        </p:nvSpPr>
        <p:spPr>
          <a:xfrm>
            <a:off x="6278728" y="1536192"/>
            <a:ext cx="5346040" cy="4462272"/>
          </a:xfrm>
          <a:prstGeom prst="roundRect">
            <a:avLst>
              <a:gd name="adj" fmla="val 2459"/>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Weak practice</a:t>
            </a:r>
            <a:endParaRPr lang="en-US" sz="1800" dirty="0"/>
          </a:p>
        </p:txBody>
      </p:sp>
      <p:sp>
        <p:nvSpPr>
          <p:cNvPr id="13" name="Text 9"/>
          <p:cNvSpPr txBox="1"/>
          <p:nvPr/>
        </p:nvSpPr>
        <p:spPr>
          <a:xfrm>
            <a:off x="6589624" y="2505456"/>
            <a:ext cx="4724248" cy="3364992"/>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Conclusions and labels: "uncooperative sponsor," "manipulative youth," "non-compliant family."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Referrals with no follow-up, closed as "connected to services."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Visits conducted through a family member with no note of who interpreted.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Case notes written a week later from memory.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Closure on the calendar date with no transition conversation.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 plan that exists only in English, or only in the file.</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Answer on your own, then compare with your table</a:t>
            </a:r>
            <a:endParaRPr lang="en-US" sz="1400" dirty="0"/>
          </a:p>
        </p:txBody>
      </p:sp>
      <p:sp>
        <p:nvSpPr>
          <p:cNvPr id="4" name="Shape 2"/>
          <p:cNvSpPr/>
          <p:nvPr/>
        </p:nvSpPr>
        <p:spPr>
          <a:xfrm>
            <a:off x="566928" y="172821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5" name="Shape 3"/>
          <p:cNvSpPr/>
          <p:nvPr/>
        </p:nvSpPr>
        <p:spPr>
          <a:xfrm>
            <a:off x="768096" y="1801368"/>
            <a:ext cx="402336" cy="402336"/>
          </a:xfrm>
          <a:prstGeom prst="ellipse">
            <a:avLst/>
          </a:prstGeom>
          <a:solidFill>
            <a:srgbClr val="E8A33D"/>
          </a:solidFill>
          <a:ln w="12700">
            <a:solidFill>
              <a:srgbClr val="E8A33D"/>
            </a:solidFill>
            <a:prstDash val="solid"/>
          </a:ln>
        </p:spPr>
        <p:txBody>
          <a:bodyPr/>
          <a:lstStyle/>
          <a:p>
            <a:endParaRPr lang="en-US"/>
          </a:p>
        </p:txBody>
      </p:sp>
      <p:sp>
        <p:nvSpPr>
          <p:cNvPr id="6" name="Text 4"/>
          <p:cNvSpPr txBox="1"/>
          <p:nvPr/>
        </p:nvSpPr>
        <p:spPr>
          <a:xfrm>
            <a:off x="768096" y="180136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Q1</a:t>
            </a:r>
            <a:endParaRPr lang="en-US" sz="1050" dirty="0"/>
          </a:p>
        </p:txBody>
      </p:sp>
      <p:sp>
        <p:nvSpPr>
          <p:cNvPr id="7" name="Text 5"/>
          <p:cNvSpPr txBox="1"/>
          <p:nvPr/>
        </p:nvSpPr>
        <p:spPr>
          <a:xfrm>
            <a:off x="1371600" y="177393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sponsor offers to have the child's 16-year-old cousin interpret the visit. What do you do, and why?</a:t>
            </a:r>
            <a:endParaRPr lang="en-US" sz="1350" dirty="0"/>
          </a:p>
        </p:txBody>
      </p:sp>
      <p:sp>
        <p:nvSpPr>
          <p:cNvPr id="8" name="Shape 6"/>
          <p:cNvSpPr/>
          <p:nvPr/>
        </p:nvSpPr>
        <p:spPr>
          <a:xfrm>
            <a:off x="566928" y="245973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68096" y="2532888"/>
            <a:ext cx="402336" cy="402336"/>
          </a:xfrm>
          <a:prstGeom prst="ellipse">
            <a:avLst/>
          </a:prstGeom>
          <a:solidFill>
            <a:srgbClr val="E8A33D"/>
          </a:solidFill>
          <a:ln w="12700">
            <a:solidFill>
              <a:srgbClr val="E8A33D"/>
            </a:solidFill>
            <a:prstDash val="solid"/>
          </a:ln>
        </p:spPr>
        <p:txBody>
          <a:bodyPr/>
          <a:lstStyle/>
          <a:p>
            <a:endParaRPr lang="en-US"/>
          </a:p>
        </p:txBody>
      </p:sp>
      <p:sp>
        <p:nvSpPr>
          <p:cNvPr id="10" name="Text 8"/>
          <p:cNvSpPr txBox="1"/>
          <p:nvPr/>
        </p:nvSpPr>
        <p:spPr>
          <a:xfrm>
            <a:off x="768096" y="253288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Q2</a:t>
            </a:r>
            <a:endParaRPr lang="en-US" sz="1050" dirty="0"/>
          </a:p>
        </p:txBody>
      </p:sp>
      <p:sp>
        <p:nvSpPr>
          <p:cNvPr id="11" name="Text 9"/>
          <p:cNvSpPr txBox="1"/>
          <p:nvPr/>
        </p:nvSpPr>
        <p:spPr>
          <a:xfrm>
            <a:off x="1371600" y="250545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school district asks for immigration documents before enrolling a child. What do you know, and what do you do?</a:t>
            </a:r>
            <a:endParaRPr lang="en-US" sz="1350" dirty="0"/>
          </a:p>
        </p:txBody>
      </p:sp>
      <p:sp>
        <p:nvSpPr>
          <p:cNvPr id="12" name="Shape 10"/>
          <p:cNvSpPr/>
          <p:nvPr/>
        </p:nvSpPr>
        <p:spPr>
          <a:xfrm>
            <a:off x="566928" y="319125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3" name="Shape 11"/>
          <p:cNvSpPr/>
          <p:nvPr/>
        </p:nvSpPr>
        <p:spPr>
          <a:xfrm>
            <a:off x="768096" y="3264408"/>
            <a:ext cx="402336" cy="402336"/>
          </a:xfrm>
          <a:prstGeom prst="ellipse">
            <a:avLst/>
          </a:prstGeom>
          <a:solidFill>
            <a:srgbClr val="E8A33D"/>
          </a:solidFill>
          <a:ln w="12700">
            <a:solidFill>
              <a:srgbClr val="E8A33D"/>
            </a:solidFill>
            <a:prstDash val="solid"/>
          </a:ln>
        </p:spPr>
        <p:txBody>
          <a:bodyPr/>
          <a:lstStyle/>
          <a:p>
            <a:endParaRPr lang="en-US"/>
          </a:p>
        </p:txBody>
      </p:sp>
      <p:sp>
        <p:nvSpPr>
          <p:cNvPr id="14" name="Text 12"/>
          <p:cNvSpPr txBox="1"/>
          <p:nvPr/>
        </p:nvSpPr>
        <p:spPr>
          <a:xfrm>
            <a:off x="768096" y="326440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Q3</a:t>
            </a:r>
            <a:endParaRPr lang="en-US" sz="1050" dirty="0"/>
          </a:p>
        </p:txBody>
      </p:sp>
      <p:sp>
        <p:nvSpPr>
          <p:cNvPr id="15" name="Text 13"/>
          <p:cNvSpPr txBox="1"/>
          <p:nvPr/>
        </p:nvSpPr>
        <p:spPr>
          <a:xfrm>
            <a:off x="1371600" y="323697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Name the initial contact and first in-person visit timeframes for Level Two post-release services.</a:t>
            </a:r>
            <a:endParaRPr lang="en-US" sz="1350" dirty="0"/>
          </a:p>
        </p:txBody>
      </p:sp>
      <p:sp>
        <p:nvSpPr>
          <p:cNvPr id="16" name="Shape 14"/>
          <p:cNvSpPr/>
          <p:nvPr/>
        </p:nvSpPr>
        <p:spPr>
          <a:xfrm>
            <a:off x="566928" y="392277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7" name="Shape 15"/>
          <p:cNvSpPr/>
          <p:nvPr/>
        </p:nvSpPr>
        <p:spPr>
          <a:xfrm>
            <a:off x="768096" y="3995928"/>
            <a:ext cx="402336" cy="402336"/>
          </a:xfrm>
          <a:prstGeom prst="ellipse">
            <a:avLst/>
          </a:prstGeom>
          <a:solidFill>
            <a:srgbClr val="E8A33D"/>
          </a:solidFill>
          <a:ln w="12700">
            <a:solidFill>
              <a:srgbClr val="E8A33D"/>
            </a:solidFill>
            <a:prstDash val="solid"/>
          </a:ln>
        </p:spPr>
        <p:txBody>
          <a:bodyPr/>
          <a:lstStyle/>
          <a:p>
            <a:endParaRPr lang="en-US"/>
          </a:p>
        </p:txBody>
      </p:sp>
      <p:sp>
        <p:nvSpPr>
          <p:cNvPr id="18" name="Text 16"/>
          <p:cNvSpPr txBox="1"/>
          <p:nvPr/>
        </p:nvSpPr>
        <p:spPr>
          <a:xfrm>
            <a:off x="768096" y="399592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Q4</a:t>
            </a:r>
            <a:endParaRPr lang="en-US" sz="1050" dirty="0"/>
          </a:p>
        </p:txBody>
      </p:sp>
      <p:sp>
        <p:nvSpPr>
          <p:cNvPr id="19" name="Text 17"/>
          <p:cNvSpPr txBox="1"/>
          <p:nvPr/>
        </p:nvSpPr>
        <p:spPr>
          <a:xfrm>
            <a:off x="1371600" y="396849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You learn a youth is working nights to repay a debt for his journey. What are your concerns and your obligations?</a:t>
            </a:r>
            <a:endParaRPr lang="en-US" sz="1350" dirty="0"/>
          </a:p>
        </p:txBody>
      </p:sp>
      <p:sp>
        <p:nvSpPr>
          <p:cNvPr id="20" name="Shape 18"/>
          <p:cNvSpPr/>
          <p:nvPr/>
        </p:nvSpPr>
        <p:spPr>
          <a:xfrm>
            <a:off x="566928" y="465429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1" name="Shape 19"/>
          <p:cNvSpPr/>
          <p:nvPr/>
        </p:nvSpPr>
        <p:spPr>
          <a:xfrm>
            <a:off x="768096" y="4727448"/>
            <a:ext cx="402336" cy="402336"/>
          </a:xfrm>
          <a:prstGeom prst="ellipse">
            <a:avLst/>
          </a:prstGeom>
          <a:solidFill>
            <a:srgbClr val="E8A33D"/>
          </a:solidFill>
          <a:ln w="12700">
            <a:solidFill>
              <a:srgbClr val="E8A33D"/>
            </a:solidFill>
            <a:prstDash val="solid"/>
          </a:ln>
        </p:spPr>
        <p:txBody>
          <a:bodyPr/>
          <a:lstStyle/>
          <a:p>
            <a:endParaRPr lang="en-US"/>
          </a:p>
        </p:txBody>
      </p:sp>
      <p:sp>
        <p:nvSpPr>
          <p:cNvPr id="22" name="Text 20"/>
          <p:cNvSpPr txBox="1"/>
          <p:nvPr/>
        </p:nvSpPr>
        <p:spPr>
          <a:xfrm>
            <a:off x="768096" y="472744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Q5</a:t>
            </a:r>
            <a:endParaRPr lang="en-US" sz="1050" dirty="0"/>
          </a:p>
        </p:txBody>
      </p:sp>
      <p:sp>
        <p:nvSpPr>
          <p:cNvPr id="23" name="Text 21"/>
          <p:cNvSpPr txBox="1"/>
          <p:nvPr/>
        </p:nvSpPr>
        <p:spPr>
          <a:xfrm>
            <a:off x="1371600" y="470001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The family seems to be doing beautifully at week three. Why is that not yet evidence of a stable placement?</a:t>
            </a:r>
            <a:endParaRPr lang="en-US" sz="1350" dirty="0"/>
          </a:p>
        </p:txBody>
      </p:sp>
      <p:sp>
        <p:nvSpPr>
          <p:cNvPr id="24" name="Shape 22"/>
          <p:cNvSpPr/>
          <p:nvPr/>
        </p:nvSpPr>
        <p:spPr>
          <a:xfrm>
            <a:off x="566928" y="538581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5" name="Shape 23"/>
          <p:cNvSpPr/>
          <p:nvPr/>
        </p:nvSpPr>
        <p:spPr>
          <a:xfrm>
            <a:off x="768096" y="5458968"/>
            <a:ext cx="402336" cy="402336"/>
          </a:xfrm>
          <a:prstGeom prst="ellipse">
            <a:avLst/>
          </a:prstGeom>
          <a:solidFill>
            <a:srgbClr val="E8A33D"/>
          </a:solidFill>
          <a:ln w="12700">
            <a:solidFill>
              <a:srgbClr val="E8A33D"/>
            </a:solidFill>
            <a:prstDash val="solid"/>
          </a:ln>
        </p:spPr>
        <p:txBody>
          <a:bodyPr/>
          <a:lstStyle/>
          <a:p>
            <a:endParaRPr lang="en-US"/>
          </a:p>
        </p:txBody>
      </p:sp>
      <p:sp>
        <p:nvSpPr>
          <p:cNvPr id="26" name="Text 24"/>
          <p:cNvSpPr txBox="1"/>
          <p:nvPr/>
        </p:nvSpPr>
        <p:spPr>
          <a:xfrm>
            <a:off x="768096" y="545896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Q6</a:t>
            </a:r>
            <a:endParaRPr lang="en-US" sz="1050" dirty="0"/>
          </a:p>
        </p:txBody>
      </p:sp>
      <p:sp>
        <p:nvSpPr>
          <p:cNvPr id="27" name="Text 25"/>
          <p:cNvSpPr txBox="1"/>
          <p:nvPr/>
        </p:nvSpPr>
        <p:spPr>
          <a:xfrm>
            <a:off x="1371600" y="543153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You file a Notification of Concern within 24 hours. Does that satisfy your state mandated reporting duty?</a:t>
            </a:r>
            <a:endParaRPr lang="en-US" sz="13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 answer key</a:t>
            </a:r>
            <a:endParaRPr lang="en-US" sz="3200" dirty="0"/>
          </a:p>
        </p:txBody>
      </p:sp>
      <p:sp>
        <p:nvSpPr>
          <p:cNvPr id="3" name="Shape 1"/>
          <p:cNvSpPr/>
          <p:nvPr/>
        </p:nvSpPr>
        <p:spPr>
          <a:xfrm>
            <a:off x="566928" y="1274064"/>
            <a:ext cx="11057839" cy="597408"/>
          </a:xfrm>
          <a:prstGeom prst="roundRect">
            <a:avLst>
              <a:gd name="adj" fmla="val 15306"/>
            </a:avLst>
          </a:prstGeom>
          <a:solidFill>
            <a:srgbClr val="EDF4F4"/>
          </a:solidFill>
          <a:ln w="12700">
            <a:solidFill>
              <a:srgbClr val="C9DEDF"/>
            </a:solidFill>
            <a:prstDash val="solid"/>
          </a:ln>
        </p:spPr>
        <p:txBody>
          <a:bodyPr/>
          <a:lstStyle/>
          <a:p>
            <a:endParaRPr lang="en-US"/>
          </a:p>
        </p:txBody>
      </p:sp>
      <p:sp>
        <p:nvSpPr>
          <p:cNvPr id="4" name="Shape 2"/>
          <p:cNvSpPr/>
          <p:nvPr/>
        </p:nvSpPr>
        <p:spPr>
          <a:xfrm>
            <a:off x="786384" y="1389888"/>
            <a:ext cx="365760" cy="365760"/>
          </a:xfrm>
          <a:prstGeom prst="ellipse">
            <a:avLst/>
          </a:prstGeom>
          <a:solidFill>
            <a:srgbClr val="0D5C63"/>
          </a:solidFill>
          <a:ln w="12700">
            <a:solidFill>
              <a:srgbClr val="0D5C63"/>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885139" y="1488643"/>
            <a:ext cx="168250" cy="168250"/>
          </a:xfrm>
          <a:prstGeom prst="rect">
            <a:avLst/>
          </a:prstGeom>
        </p:spPr>
      </p:pic>
      <p:sp>
        <p:nvSpPr>
          <p:cNvPr id="6" name="Text 3"/>
          <p:cNvSpPr txBox="1"/>
          <p:nvPr/>
        </p:nvSpPr>
        <p:spPr>
          <a:xfrm>
            <a:off x="1371600" y="1310640"/>
            <a:ext cx="10051999" cy="524256"/>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Q1  </a:t>
            </a:r>
            <a:r>
              <a:rPr lang="en-US" sz="1200" dirty="0">
                <a:solidFill>
                  <a:srgbClr val="1A2B33"/>
                </a:solidFill>
                <a:latin typeface="Calibri" pitchFamily="34" charset="0"/>
                <a:ea typeface="Calibri" pitchFamily="34" charset="-122"/>
                <a:cs typeface="Calibri" pitchFamily="34" charset="-120"/>
              </a:rPr>
              <a:t>Decline, warmly, and use a qualified interpreter instead. Family members cannot be neutral, a child should never carry adult information about their own case, and using one can conceal abuse. Explain this to the sponsor as a rule that protects everyone.</a:t>
            </a:r>
            <a:endParaRPr lang="en-US" sz="1200" dirty="0"/>
          </a:p>
        </p:txBody>
      </p:sp>
      <p:sp>
        <p:nvSpPr>
          <p:cNvPr id="7" name="Shape 4"/>
          <p:cNvSpPr/>
          <p:nvPr/>
        </p:nvSpPr>
        <p:spPr>
          <a:xfrm>
            <a:off x="566928" y="2036064"/>
            <a:ext cx="11057839" cy="786384"/>
          </a:xfrm>
          <a:prstGeom prst="roundRect">
            <a:avLst>
              <a:gd name="adj" fmla="val 11628"/>
            </a:avLst>
          </a:prstGeom>
          <a:solidFill>
            <a:srgbClr val="EDF4F4"/>
          </a:solidFill>
          <a:ln w="12700">
            <a:solidFill>
              <a:srgbClr val="C9DEDF"/>
            </a:solidFill>
            <a:prstDash val="solid"/>
          </a:ln>
        </p:spPr>
        <p:txBody>
          <a:bodyPr/>
          <a:lstStyle/>
          <a:p>
            <a:endParaRPr lang="en-US"/>
          </a:p>
        </p:txBody>
      </p:sp>
      <p:sp>
        <p:nvSpPr>
          <p:cNvPr id="8" name="Shape 5"/>
          <p:cNvSpPr/>
          <p:nvPr/>
        </p:nvSpPr>
        <p:spPr>
          <a:xfrm>
            <a:off x="786384" y="224637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9" name="Image 1" descr="preencoded.png"/>
          <p:cNvPicPr>
            <a:picLocks noChangeAspect="1"/>
          </p:cNvPicPr>
          <p:nvPr/>
        </p:nvPicPr>
        <p:blipFill>
          <a:blip r:embed="rId3"/>
          <a:stretch>
            <a:fillRect/>
          </a:stretch>
        </p:blipFill>
        <p:spPr>
          <a:xfrm>
            <a:off x="885139" y="2345131"/>
            <a:ext cx="168250" cy="168250"/>
          </a:xfrm>
          <a:prstGeom prst="rect">
            <a:avLst/>
          </a:prstGeom>
        </p:spPr>
      </p:pic>
      <p:sp>
        <p:nvSpPr>
          <p:cNvPr id="10" name="Text 6"/>
          <p:cNvSpPr txBox="1"/>
          <p:nvPr/>
        </p:nvSpPr>
        <p:spPr>
          <a:xfrm>
            <a:off x="1371600" y="2072640"/>
            <a:ext cx="10051999" cy="713232"/>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Q2  </a:t>
            </a:r>
            <a:r>
              <a:rPr lang="en-US" sz="1200" dirty="0">
                <a:solidFill>
                  <a:srgbClr val="1A2B33"/>
                </a:solidFill>
                <a:latin typeface="Calibri" pitchFamily="34" charset="0"/>
                <a:ea typeface="Calibri" pitchFamily="34" charset="-122"/>
                <a:cs typeface="Calibri" pitchFamily="34" charset="-120"/>
              </a:rPr>
              <a:t>Every child has the right to enroll in public school regardless of immigration status, and districts may not require immigration documents or a Social Security number as a condition of enrollment. Enroll the child, speak with the district office, escalate if needed, and document the refusal.</a:t>
            </a:r>
            <a:endParaRPr lang="en-US" sz="1200" dirty="0"/>
          </a:p>
        </p:txBody>
      </p:sp>
      <p:sp>
        <p:nvSpPr>
          <p:cNvPr id="11" name="Shape 7"/>
          <p:cNvSpPr/>
          <p:nvPr/>
        </p:nvSpPr>
        <p:spPr>
          <a:xfrm>
            <a:off x="566928" y="2987040"/>
            <a:ext cx="11057839" cy="597408"/>
          </a:xfrm>
          <a:prstGeom prst="roundRect">
            <a:avLst>
              <a:gd name="adj" fmla="val 15306"/>
            </a:avLst>
          </a:prstGeom>
          <a:solidFill>
            <a:srgbClr val="EDF4F4"/>
          </a:solidFill>
          <a:ln w="12700">
            <a:solidFill>
              <a:srgbClr val="C9DEDF"/>
            </a:solidFill>
            <a:prstDash val="solid"/>
          </a:ln>
        </p:spPr>
        <p:txBody>
          <a:bodyPr/>
          <a:lstStyle/>
          <a:p>
            <a:endParaRPr lang="en-US"/>
          </a:p>
        </p:txBody>
      </p:sp>
      <p:sp>
        <p:nvSpPr>
          <p:cNvPr id="12" name="Shape 8"/>
          <p:cNvSpPr/>
          <p:nvPr/>
        </p:nvSpPr>
        <p:spPr>
          <a:xfrm>
            <a:off x="786384" y="3102864"/>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3" name="Image 2" descr="preencoded.png"/>
          <p:cNvPicPr>
            <a:picLocks noChangeAspect="1"/>
          </p:cNvPicPr>
          <p:nvPr/>
        </p:nvPicPr>
        <p:blipFill>
          <a:blip r:embed="rId3"/>
          <a:stretch>
            <a:fillRect/>
          </a:stretch>
        </p:blipFill>
        <p:spPr>
          <a:xfrm>
            <a:off x="885139" y="3201619"/>
            <a:ext cx="168250" cy="168250"/>
          </a:xfrm>
          <a:prstGeom prst="rect">
            <a:avLst/>
          </a:prstGeom>
        </p:spPr>
      </p:pic>
      <p:sp>
        <p:nvSpPr>
          <p:cNvPr id="14" name="Text 9"/>
          <p:cNvSpPr txBox="1"/>
          <p:nvPr/>
        </p:nvSpPr>
        <p:spPr>
          <a:xfrm>
            <a:off x="1371600" y="3023616"/>
            <a:ext cx="10051999" cy="524256"/>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Q3  </a:t>
            </a:r>
            <a:r>
              <a:rPr lang="en-US" sz="1200" dirty="0">
                <a:solidFill>
                  <a:srgbClr val="1A2B33"/>
                </a:solidFill>
                <a:latin typeface="Calibri" pitchFamily="34" charset="0"/>
                <a:ea typeface="Calibri" pitchFamily="34" charset="-122"/>
                <a:cs typeface="Calibri" pitchFamily="34" charset="-120"/>
              </a:rPr>
              <a:t>Initial contact within 2 business days of referral acceptance; the first in-person visit within 14 business days. Level Two then involves monthly in-person visits for about six months, with in-person contact at least every 90 calendar days.</a:t>
            </a:r>
            <a:endParaRPr lang="en-US" sz="1200" dirty="0"/>
          </a:p>
        </p:txBody>
      </p:sp>
      <p:sp>
        <p:nvSpPr>
          <p:cNvPr id="15" name="Shape 10"/>
          <p:cNvSpPr/>
          <p:nvPr/>
        </p:nvSpPr>
        <p:spPr>
          <a:xfrm>
            <a:off x="566928" y="3749040"/>
            <a:ext cx="11057839" cy="786384"/>
          </a:xfrm>
          <a:prstGeom prst="roundRect">
            <a:avLst>
              <a:gd name="adj" fmla="val 11628"/>
            </a:avLst>
          </a:prstGeom>
          <a:solidFill>
            <a:srgbClr val="EDF4F4"/>
          </a:solidFill>
          <a:ln w="12700">
            <a:solidFill>
              <a:srgbClr val="C9DEDF"/>
            </a:solidFill>
            <a:prstDash val="solid"/>
          </a:ln>
        </p:spPr>
        <p:txBody>
          <a:bodyPr/>
          <a:lstStyle/>
          <a:p>
            <a:endParaRPr lang="en-US"/>
          </a:p>
        </p:txBody>
      </p:sp>
      <p:sp>
        <p:nvSpPr>
          <p:cNvPr id="16" name="Shape 11"/>
          <p:cNvSpPr/>
          <p:nvPr/>
        </p:nvSpPr>
        <p:spPr>
          <a:xfrm>
            <a:off x="786384" y="3959352"/>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7" name="Image 3" descr="preencoded.png"/>
          <p:cNvPicPr>
            <a:picLocks noChangeAspect="1"/>
          </p:cNvPicPr>
          <p:nvPr/>
        </p:nvPicPr>
        <p:blipFill>
          <a:blip r:embed="rId3"/>
          <a:stretch>
            <a:fillRect/>
          </a:stretch>
        </p:blipFill>
        <p:spPr>
          <a:xfrm>
            <a:off x="885139" y="4058107"/>
            <a:ext cx="168250" cy="168250"/>
          </a:xfrm>
          <a:prstGeom prst="rect">
            <a:avLst/>
          </a:prstGeom>
        </p:spPr>
      </p:pic>
      <p:sp>
        <p:nvSpPr>
          <p:cNvPr id="18" name="Text 12"/>
          <p:cNvSpPr txBox="1"/>
          <p:nvPr/>
        </p:nvSpPr>
        <p:spPr>
          <a:xfrm>
            <a:off x="1371600" y="3785616"/>
            <a:ext cx="10051999" cy="713232"/>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Q4  </a:t>
            </a:r>
            <a:r>
              <a:rPr lang="en-US" sz="1200" dirty="0">
                <a:solidFill>
                  <a:srgbClr val="1A2B33"/>
                </a:solidFill>
                <a:latin typeface="Calibri" pitchFamily="34" charset="0"/>
                <a:ea typeface="Calibri" pitchFamily="34" charset="-122"/>
                <a:cs typeface="Calibri" pitchFamily="34" charset="-120"/>
              </a:rPr>
              <a:t>Concerns include labor exploitation, debt bondage, hazardous or night work, and missed school. Assess trafficking indicators, connect the family with legal and concrete support, and follow both the ORR notification requirement and state mandated reporting where they apply.</a:t>
            </a:r>
            <a:endParaRPr lang="en-US" sz="1200" dirty="0"/>
          </a:p>
        </p:txBody>
      </p:sp>
      <p:sp>
        <p:nvSpPr>
          <p:cNvPr id="19" name="Shape 13"/>
          <p:cNvSpPr/>
          <p:nvPr/>
        </p:nvSpPr>
        <p:spPr>
          <a:xfrm>
            <a:off x="566928" y="4700016"/>
            <a:ext cx="11057839" cy="597408"/>
          </a:xfrm>
          <a:prstGeom prst="roundRect">
            <a:avLst>
              <a:gd name="adj" fmla="val 15306"/>
            </a:avLst>
          </a:prstGeom>
          <a:solidFill>
            <a:srgbClr val="EDF4F4"/>
          </a:solidFill>
          <a:ln w="12700">
            <a:solidFill>
              <a:srgbClr val="C9DEDF"/>
            </a:solidFill>
            <a:prstDash val="solid"/>
          </a:ln>
        </p:spPr>
        <p:txBody>
          <a:bodyPr/>
          <a:lstStyle/>
          <a:p>
            <a:endParaRPr lang="en-US"/>
          </a:p>
        </p:txBody>
      </p:sp>
      <p:sp>
        <p:nvSpPr>
          <p:cNvPr id="20" name="Shape 14"/>
          <p:cNvSpPr/>
          <p:nvPr/>
        </p:nvSpPr>
        <p:spPr>
          <a:xfrm>
            <a:off x="786384" y="4815840"/>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1" name="Image 4" descr="preencoded.png"/>
          <p:cNvPicPr>
            <a:picLocks noChangeAspect="1"/>
          </p:cNvPicPr>
          <p:nvPr/>
        </p:nvPicPr>
        <p:blipFill>
          <a:blip r:embed="rId3"/>
          <a:stretch>
            <a:fillRect/>
          </a:stretch>
        </p:blipFill>
        <p:spPr>
          <a:xfrm>
            <a:off x="885139" y="4914595"/>
            <a:ext cx="168250" cy="168250"/>
          </a:xfrm>
          <a:prstGeom prst="rect">
            <a:avLst/>
          </a:prstGeom>
        </p:spPr>
      </p:pic>
      <p:sp>
        <p:nvSpPr>
          <p:cNvPr id="22" name="Text 15"/>
          <p:cNvSpPr txBox="1"/>
          <p:nvPr/>
        </p:nvSpPr>
        <p:spPr>
          <a:xfrm>
            <a:off x="1371600" y="4736592"/>
            <a:ext cx="10051999" cy="524256"/>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Q5  </a:t>
            </a:r>
            <a:r>
              <a:rPr lang="en-US" sz="1200" dirty="0">
                <a:solidFill>
                  <a:srgbClr val="1A2B33"/>
                </a:solidFill>
                <a:latin typeface="Calibri" pitchFamily="34" charset="0"/>
                <a:ea typeface="Calibri" pitchFamily="34" charset="-122"/>
                <a:cs typeface="Calibri" pitchFamily="34" charset="-120"/>
              </a:rPr>
              <a:t>Week three is usually still the honeymoon. Grief, anger, and conflict typically surface later, and a case closed during the early calm leaves the family without support at the hardest point. Prepare both sides for it in advance.</a:t>
            </a:r>
            <a:endParaRPr lang="en-US" sz="1200" dirty="0"/>
          </a:p>
        </p:txBody>
      </p:sp>
      <p:sp>
        <p:nvSpPr>
          <p:cNvPr id="23" name="Shape 16"/>
          <p:cNvSpPr/>
          <p:nvPr/>
        </p:nvSpPr>
        <p:spPr>
          <a:xfrm>
            <a:off x="566928" y="5462016"/>
            <a:ext cx="11057839" cy="597408"/>
          </a:xfrm>
          <a:prstGeom prst="roundRect">
            <a:avLst>
              <a:gd name="adj" fmla="val 15306"/>
            </a:avLst>
          </a:prstGeom>
          <a:solidFill>
            <a:srgbClr val="EDF4F4"/>
          </a:solidFill>
          <a:ln w="12700">
            <a:solidFill>
              <a:srgbClr val="C9DEDF"/>
            </a:solidFill>
            <a:prstDash val="solid"/>
          </a:ln>
        </p:spPr>
        <p:txBody>
          <a:bodyPr/>
          <a:lstStyle/>
          <a:p>
            <a:endParaRPr lang="en-US"/>
          </a:p>
        </p:txBody>
      </p:sp>
      <p:sp>
        <p:nvSpPr>
          <p:cNvPr id="24" name="Shape 17"/>
          <p:cNvSpPr/>
          <p:nvPr/>
        </p:nvSpPr>
        <p:spPr>
          <a:xfrm>
            <a:off x="786384" y="5577840"/>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5" name="Image 5" descr="preencoded.png"/>
          <p:cNvPicPr>
            <a:picLocks noChangeAspect="1"/>
          </p:cNvPicPr>
          <p:nvPr/>
        </p:nvPicPr>
        <p:blipFill>
          <a:blip r:embed="rId3"/>
          <a:stretch>
            <a:fillRect/>
          </a:stretch>
        </p:blipFill>
        <p:spPr>
          <a:xfrm>
            <a:off x="885139" y="5676595"/>
            <a:ext cx="168250" cy="168250"/>
          </a:xfrm>
          <a:prstGeom prst="rect">
            <a:avLst/>
          </a:prstGeom>
        </p:spPr>
      </p:pic>
      <p:sp>
        <p:nvSpPr>
          <p:cNvPr id="26" name="Text 18"/>
          <p:cNvSpPr txBox="1"/>
          <p:nvPr/>
        </p:nvSpPr>
        <p:spPr>
          <a:xfrm>
            <a:off x="1371600" y="5498592"/>
            <a:ext cx="10051999" cy="524256"/>
          </a:xfrm>
          <a:prstGeom prst="rect">
            <a:avLst/>
          </a:prstGeom>
          <a:noFill/>
          <a:ln/>
        </p:spPr>
        <p:txBody>
          <a:bodyPr wrap="square" lIns="0" tIns="0" rIns="0" bIns="0" rtlCol="0" anchor="ctr"/>
          <a:lstStyle/>
          <a:p>
            <a:pPr marL="0" indent="0">
              <a:lnSpc>
                <a:spcPct val="105000"/>
              </a:lnSpc>
              <a:buNone/>
            </a:pPr>
            <a:r>
              <a:rPr lang="en-US" sz="1200" b="1" dirty="0">
                <a:solidFill>
                  <a:srgbClr val="0D5C63"/>
                </a:solidFill>
                <a:latin typeface="Calibri" pitchFamily="34" charset="0"/>
                <a:ea typeface="Calibri" pitchFamily="34" charset="-122"/>
                <a:cs typeface="Calibri" pitchFamily="34" charset="-120"/>
              </a:rPr>
              <a:t>Q6  </a:t>
            </a:r>
            <a:r>
              <a:rPr lang="en-US" sz="1200" dirty="0">
                <a:solidFill>
                  <a:srgbClr val="1A2B33"/>
                </a:solidFill>
                <a:latin typeface="Calibri" pitchFamily="34" charset="0"/>
                <a:ea typeface="Calibri" pitchFamily="34" charset="-122"/>
                <a:cs typeface="Calibri" pitchFamily="34" charset="-120"/>
              </a:rPr>
              <a:t>No. ORR notification and state mandated reporting are separate obligations. When both apply, complete both and record the time of each separately.</a:t>
            </a:r>
            <a:endParaRPr lang="en-US" sz="1200" dirty="0"/>
          </a:p>
        </p:txBody>
      </p:sp>
      <p:sp>
        <p:nvSpPr>
          <p:cNvPr id="27" name="Text 1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8" name="Text 2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Resources and references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Verify every number and policy citation before each delivery</a:t>
            </a:r>
            <a:endParaRPr lang="en-US" sz="1400" dirty="0"/>
          </a:p>
        </p:txBody>
      </p:sp>
      <p:sp>
        <p:nvSpPr>
          <p:cNvPr id="4" name="Shape 2"/>
          <p:cNvSpPr/>
          <p:nvPr/>
        </p:nvSpPr>
        <p:spPr>
          <a:xfrm>
            <a:off x="566928"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5" name="Shape 3"/>
          <p:cNvSpPr/>
          <p:nvPr/>
        </p:nvSpPr>
        <p:spPr>
          <a:xfrm>
            <a:off x="822960"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56280" y="1925544"/>
            <a:ext cx="227137" cy="227137"/>
          </a:xfrm>
          <a:prstGeom prst="rect">
            <a:avLst/>
          </a:prstGeom>
        </p:spPr>
      </p:pic>
      <p:sp>
        <p:nvSpPr>
          <p:cNvPr id="7" name="Text 4"/>
          <p:cNvSpPr txBox="1"/>
          <p:nvPr/>
        </p:nvSpPr>
        <p:spPr>
          <a:xfrm>
            <a:off x="1481328"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Safety and crisis</a:t>
            </a:r>
            <a:endParaRPr lang="en-US" sz="1500" dirty="0"/>
          </a:p>
        </p:txBody>
      </p:sp>
      <p:sp>
        <p:nvSpPr>
          <p:cNvPr id="8" name="Text 5"/>
          <p:cNvSpPr txBox="1"/>
          <p:nvPr/>
        </p:nvSpPr>
        <p:spPr>
          <a:xfrm>
            <a:off x="841248"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National Human Trafficking Hotline: 1-888-373-7888, text 233733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Georgia child abuse reporting: 1-855-422-4453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988 Suicide &amp; Crisis Lifeline — call or text 988 (press 2 for Spanish)</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Emergency: 911</a:t>
            </a:r>
            <a:endParaRPr lang="en-US" sz="1250" dirty="0"/>
          </a:p>
        </p:txBody>
      </p:sp>
      <p:sp>
        <p:nvSpPr>
          <p:cNvPr id="9" name="Shape 6"/>
          <p:cNvSpPr/>
          <p:nvPr/>
        </p:nvSpPr>
        <p:spPr>
          <a:xfrm>
            <a:off x="4356506"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0" name="Shape 7"/>
          <p:cNvSpPr/>
          <p:nvPr/>
        </p:nvSpPr>
        <p:spPr>
          <a:xfrm>
            <a:off x="4612538"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45858" y="1925544"/>
            <a:ext cx="227137" cy="227137"/>
          </a:xfrm>
          <a:prstGeom prst="rect">
            <a:avLst/>
          </a:prstGeom>
        </p:spPr>
      </p:pic>
      <p:sp>
        <p:nvSpPr>
          <p:cNvPr id="12" name="Text 8"/>
          <p:cNvSpPr txBox="1"/>
          <p:nvPr/>
        </p:nvSpPr>
        <p:spPr>
          <a:xfrm>
            <a:off x="5270906"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Policy and practice</a:t>
            </a:r>
            <a:endParaRPr lang="en-US" sz="1500" dirty="0"/>
          </a:p>
        </p:txBody>
      </p:sp>
      <p:sp>
        <p:nvSpPr>
          <p:cNvPr id="13" name="Text 9"/>
          <p:cNvSpPr txBox="1"/>
          <p:nvPr/>
        </p:nvSpPr>
        <p:spPr>
          <a:xfrm>
            <a:off x="4630826"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ORR Unaccompanied Children Bureau Policy Guide, Section 6 (acf.gov/orr)</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ORR National Call Center — for children and sponsors (confirm the current number at acf.gov/orr)</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Your program's notification channel and timeframes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State mandated reporting statute</a:t>
            </a:r>
            <a:endParaRPr lang="en-US" sz="1250" dirty="0"/>
          </a:p>
        </p:txBody>
      </p:sp>
      <p:sp>
        <p:nvSpPr>
          <p:cNvPr id="14" name="Shape 10"/>
          <p:cNvSpPr/>
          <p:nvPr/>
        </p:nvSpPr>
        <p:spPr>
          <a:xfrm>
            <a:off x="8146085" y="1536192"/>
            <a:ext cx="3478682" cy="3207258"/>
          </a:xfrm>
          <a:prstGeom prst="roundRect">
            <a:avLst>
              <a:gd name="adj" fmla="val 3421"/>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5" name="Shape 11"/>
          <p:cNvSpPr/>
          <p:nvPr/>
        </p:nvSpPr>
        <p:spPr>
          <a:xfrm>
            <a:off x="8402117"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35436" y="1925544"/>
            <a:ext cx="227137" cy="227137"/>
          </a:xfrm>
          <a:prstGeom prst="rect">
            <a:avLst/>
          </a:prstGeom>
        </p:spPr>
      </p:pic>
      <p:sp>
        <p:nvSpPr>
          <p:cNvPr id="17" name="Text 12"/>
          <p:cNvSpPr txBox="1"/>
          <p:nvPr/>
        </p:nvSpPr>
        <p:spPr>
          <a:xfrm>
            <a:off x="9060485"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Related NCYS trainings</a:t>
            </a:r>
            <a:endParaRPr lang="en-US" sz="1500" dirty="0"/>
          </a:p>
        </p:txBody>
      </p:sp>
      <p:sp>
        <p:nvSpPr>
          <p:cNvPr id="18" name="Text 13"/>
          <p:cNvSpPr txBox="1"/>
          <p:nvPr/>
        </p:nvSpPr>
        <p:spPr>
          <a:xfrm>
            <a:off x="8420405" y="2450592"/>
            <a:ext cx="2930042" cy="2128266"/>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Understanding Childhood Trauma</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Mandated Reporting</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Suicide Prevention and Safety Planning for Youth</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De-escalation and Crisis Intervention</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Human Trafficking Awareness</a:t>
            </a:r>
            <a:endParaRPr lang="en-US" sz="1250" dirty="0"/>
          </a:p>
        </p:txBody>
      </p:sp>
      <p:sp>
        <p:nvSpPr>
          <p:cNvPr id="19" name="Text 14"/>
          <p:cNvSpPr txBox="1"/>
          <p:nvPr/>
        </p:nvSpPr>
        <p:spPr>
          <a:xfrm>
            <a:off x="566928" y="4944618"/>
            <a:ext cx="11057839" cy="548640"/>
          </a:xfrm>
          <a:prstGeom prst="rect">
            <a:avLst/>
          </a:prstGeom>
          <a:noFill/>
          <a:ln/>
        </p:spPr>
        <p:txBody>
          <a:bodyPr wrap="square" lIns="0" tIns="0" rIns="0" bIns="0" rtlCol="0" anchor="t"/>
          <a:lstStyle/>
          <a:p>
            <a:pPr marL="0" indent="0">
              <a:buNone/>
            </a:pPr>
            <a:r>
              <a:rPr lang="en-US" sz="1100" i="1" dirty="0">
                <a:solidFill>
                  <a:srgbClr val="5E7078"/>
                </a:solidFill>
                <a:latin typeface="Calibri" pitchFamily="34" charset="0"/>
                <a:ea typeface="Calibri" pitchFamily="34" charset="-122"/>
                <a:cs typeface="Calibri" pitchFamily="34" charset="-120"/>
              </a:rPr>
              <a:t>Facilitator note: ORR policy is revised periodically. Confirm level definitions, timeframes, and notification channels against the current Policy Guide before each delivery, and fill in your program's internal contacts.</a:t>
            </a:r>
            <a:endParaRPr lang="en-US" sz="1100" dirty="0"/>
          </a:p>
        </p:txBody>
      </p:sp>
      <p:sp>
        <p:nvSpPr>
          <p:cNvPr id="20"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21"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1371600" y="3840480"/>
            <a:ext cx="4754880" cy="4754880"/>
          </a:xfrm>
          <a:prstGeom prst="ellipse">
            <a:avLst/>
          </a:prstGeom>
          <a:solidFill>
            <a:srgbClr val="167C7E">
              <a:alpha val="24000"/>
            </a:srgbClr>
          </a:solidFill>
          <a:ln w="12700">
            <a:solidFill>
              <a:srgbClr val="167C7E">
                <a:alpha val="24000"/>
              </a:srgbClr>
            </a:solidFill>
            <a:prstDash val="solid"/>
          </a:ln>
        </p:spPr>
        <p:txBody>
          <a:bodyPr/>
          <a:lstStyle/>
          <a:p>
            <a:endParaRPr lang="en-US"/>
          </a:p>
        </p:txBody>
      </p:sp>
      <p:sp>
        <p:nvSpPr>
          <p:cNvPr id="3" name="Text 1"/>
          <p:cNvSpPr txBox="1"/>
          <p:nvPr/>
        </p:nvSpPr>
        <p:spPr>
          <a:xfrm>
            <a:off x="566928" y="1371600"/>
            <a:ext cx="8595360" cy="10058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Children first, and everything else follows</a:t>
            </a:r>
            <a:endParaRPr lang="en-US" sz="3800" dirty="0"/>
          </a:p>
        </p:txBody>
      </p:sp>
      <p:sp>
        <p:nvSpPr>
          <p:cNvPr id="4" name="Text 2"/>
          <p:cNvSpPr txBox="1"/>
          <p:nvPr/>
        </p:nvSpPr>
        <p:spPr>
          <a:xfrm>
            <a:off x="566928" y="2560320"/>
            <a:ext cx="768096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These are children who have survived a great deal and are usually more resourceful than anyone expects.</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Use a qualified interpreter, every time, and never the child.</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School and a medical home in the first weeks; legal connection before the court date.</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Prepare the family for the hard weeks, and do not close during the honeymoon.</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Certificates of completion are issued after the evaluation is submitted.</a:t>
            </a:r>
            <a:endParaRPr lang="en-US" sz="1500" dirty="0"/>
          </a:p>
        </p:txBody>
      </p:sp>
      <p:sp>
        <p:nvSpPr>
          <p:cNvPr id="5" name="Shape 3"/>
          <p:cNvSpPr/>
          <p:nvPr/>
        </p:nvSpPr>
        <p:spPr>
          <a:xfrm>
            <a:off x="8503920" y="2560320"/>
            <a:ext cx="3108960" cy="2103120"/>
          </a:xfrm>
          <a:prstGeom prst="roundRect">
            <a:avLst>
              <a:gd name="adj" fmla="val 5217"/>
            </a:avLst>
          </a:prstGeom>
          <a:solidFill>
            <a:srgbClr val="FFFFFF">
              <a:alpha val="10000"/>
            </a:srgbClr>
          </a:solidFill>
          <a:ln w="12700">
            <a:solidFill>
              <a:srgbClr val="3D6070"/>
            </a:solidFill>
            <a:prstDash val="solid"/>
          </a:ln>
        </p:spPr>
        <p:txBody>
          <a:bodyPr/>
          <a:lstStyle/>
          <a:p>
            <a:endParaRPr lang="en-US"/>
          </a:p>
        </p:txBody>
      </p:sp>
      <p:sp>
        <p:nvSpPr>
          <p:cNvPr id="6" name="Shape 4"/>
          <p:cNvSpPr/>
          <p:nvPr/>
        </p:nvSpPr>
        <p:spPr>
          <a:xfrm>
            <a:off x="8796528" y="279806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8934785" y="2936321"/>
            <a:ext cx="235549" cy="235549"/>
          </a:xfrm>
          <a:prstGeom prst="rect">
            <a:avLst/>
          </a:prstGeom>
        </p:spPr>
      </p:pic>
      <p:sp>
        <p:nvSpPr>
          <p:cNvPr id="8" name="Text 5"/>
          <p:cNvSpPr txBox="1"/>
          <p:nvPr/>
        </p:nvSpPr>
        <p:spPr>
          <a:xfrm>
            <a:off x="8796528" y="3438144"/>
            <a:ext cx="2560320" cy="27432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Questions &amp; follow-up</a:t>
            </a:r>
            <a:endParaRPr lang="en-US" sz="1400" dirty="0"/>
          </a:p>
        </p:txBody>
      </p:sp>
      <p:sp>
        <p:nvSpPr>
          <p:cNvPr id="9" name="Text 6"/>
          <p:cNvSpPr txBox="1"/>
          <p:nvPr/>
        </p:nvSpPr>
        <p:spPr>
          <a:xfrm>
            <a:off x="8796528" y="3749040"/>
            <a:ext cx="2606040" cy="822960"/>
          </a:xfrm>
          <a:prstGeom prst="rect">
            <a:avLst/>
          </a:prstGeom>
          <a:noFill/>
          <a:ln/>
        </p:spPr>
        <p:txBody>
          <a:bodyPr wrap="square" lIns="0" tIns="0" rIns="0" bIns="0" rtlCol="0" anchor="t"/>
          <a:lstStyle/>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 Children and Youth Services</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national@ncyservices.org</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ncyservices.org</a:t>
            </a:r>
            <a:endParaRPr lang="en-US" sz="12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Supporting Unaccompanied Children After Release</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5565</Words>
  <Application>Microsoft Office PowerPoint</Application>
  <PresentationFormat>Widescreen</PresentationFormat>
  <Paragraphs>410</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Children and Youth Services (NCYS)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Unaccompanied Children After Release</dc:title>
  <dc:subject/>
  <dc:creator>National Children and Youth Services</dc:creator>
  <cp:lastModifiedBy>Aluney Elferr De Albuquerque Silva</cp:lastModifiedBy>
  <cp:revision>1</cp:revision>
  <dcterms:created xsi:type="dcterms:W3CDTF">2026-09-12T22:17:18Z</dcterms:created>
  <dcterms:modified xsi:type="dcterms:W3CDTF">2026-09-12T23:29:55Z</dcterms:modified>
</cp:coreProperties>
</file>